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265" r:id="rId5"/>
    <p:sldId id="320" r:id="rId6"/>
    <p:sldId id="373" r:id="rId7"/>
    <p:sldId id="322" r:id="rId8"/>
    <p:sldId id="330" r:id="rId9"/>
    <p:sldId id="375" r:id="rId10"/>
    <p:sldId id="376" r:id="rId11"/>
    <p:sldId id="377" r:id="rId12"/>
    <p:sldId id="325" r:id="rId13"/>
    <p:sldId id="380" r:id="rId14"/>
    <p:sldId id="381" r:id="rId15"/>
    <p:sldId id="360" r:id="rId16"/>
    <p:sldId id="348" r:id="rId17"/>
    <p:sldId id="349" r:id="rId18"/>
    <p:sldId id="350" r:id="rId19"/>
    <p:sldId id="358" r:id="rId20"/>
    <p:sldId id="351" r:id="rId21"/>
    <p:sldId id="352" r:id="rId22"/>
    <p:sldId id="317" r:id="rId23"/>
    <p:sldId id="353" r:id="rId24"/>
    <p:sldId id="347" r:id="rId25"/>
    <p:sldId id="374" r:id="rId26"/>
    <p:sldId id="365" r:id="rId27"/>
    <p:sldId id="366" r:id="rId28"/>
    <p:sldId id="367" r:id="rId29"/>
    <p:sldId id="371" r:id="rId30"/>
    <p:sldId id="372" r:id="rId31"/>
    <p:sldId id="359" r:id="rId32"/>
    <p:sldId id="356" r:id="rId33"/>
    <p:sldId id="357" r:id="rId34"/>
    <p:sldId id="361" r:id="rId35"/>
    <p:sldId id="362" r:id="rId36"/>
    <p:sldId id="363" r:id="rId37"/>
    <p:sldId id="364" r:id="rId38"/>
    <p:sldId id="335" r:id="rId39"/>
    <p:sldId id="346" r:id="rId40"/>
  </p:sldIdLst>
  <p:sldSz cx="12188825"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00"/>
    <a:srgbClr val="33CC33"/>
    <a:srgbClr val="CC0066"/>
    <a:srgbClr val="FF0066"/>
    <a:srgbClr val="6699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29" autoAdjust="0"/>
  </p:normalViewPr>
  <p:slideViewPr>
    <p:cSldViewPr showGuides="1">
      <p:cViewPr varScale="1">
        <p:scale>
          <a:sx n="72" d="100"/>
          <a:sy n="72" d="100"/>
        </p:scale>
        <p:origin x="594" y="6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11/19/2017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‹nº›</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11/19/2017</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‹nº›</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49A35A1D-ADD7-48CB-92ED-D5C8B9BFA7BA}" type="datetime1">
              <a:rPr lang="en-US" smtClean="0"/>
              <a:t>11/19/2017</a:t>
            </a:fld>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51312C8D-56C2-4585-9E0B-0F156B9161E3}" type="datetime1">
              <a:rPr lang="en-US" smtClean="0"/>
              <a:t>11/19/2017</a:t>
            </a:fld>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80191D9-7D8D-4037-B781-506EA1B39ACC}" type="datetime1">
              <a:rPr lang="en-US" smtClean="0"/>
              <a:t>11/19/2017</a:t>
            </a:fld>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5DEA67FC-2DE6-4EF5-9F6A-6B439FA0951D}" type="datetime1">
              <a:rPr lang="en-US" smtClean="0"/>
              <a:t>11/19/2017</a:t>
            </a:fld>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88F86A3D-2EA9-4081-B1F9-91AC20369AC6}" type="datetime1">
              <a:rPr lang="en-US" smtClean="0"/>
              <a:t>11/19/2017</a:t>
            </a:fld>
            <a:endParaRPr/>
          </a:p>
        </p:txBody>
      </p:sp>
      <p:sp>
        <p:nvSpPr>
          <p:cNvPr id="7" name="Slide Number Placeholder 6"/>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CD711B2E-8D16-46B5-9FD4-5CF419A9335A}" type="datetime1">
              <a:rPr lang="en-US" smtClean="0"/>
              <a:t>11/19/2017</a:t>
            </a:fld>
            <a:endParaRPr/>
          </a:p>
        </p:txBody>
      </p:sp>
      <p:sp>
        <p:nvSpPr>
          <p:cNvPr id="9" name="Slide Number Placeholder 8"/>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F2AD5014-6749-43A1-8FD3-B4CDDD820731}" type="datetime1">
              <a:rPr lang="en-US" smtClean="0"/>
              <a:t>11/19/2017</a:t>
            </a:fld>
            <a:endParaRPr/>
          </a:p>
        </p:txBody>
      </p:sp>
      <p:sp>
        <p:nvSpPr>
          <p:cNvPr id="5" name="Slide Number Placeholder 4"/>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46ED0AED-4B24-400A-A8A0-BBEABDD7192A}" type="datetime1">
              <a:rPr lang="en-US" smtClean="0"/>
              <a:t>11/19/2017</a:t>
            </a:fld>
            <a:endParaRPr/>
          </a:p>
        </p:txBody>
      </p:sp>
      <p:sp>
        <p:nvSpPr>
          <p:cNvPr id="4" name="Slide Number Placeholder 3"/>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6AB58C77-54C8-48A6-BD1E-F07C84B183A4}" type="datetime1">
              <a:rPr lang="en-US" smtClean="0"/>
              <a:t>11/19/2017</a:t>
            </a:fld>
            <a:endParaRPr/>
          </a:p>
        </p:txBody>
      </p:sp>
      <p:sp>
        <p:nvSpPr>
          <p:cNvPr id="7" name="Slide Number Placeholder 6"/>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95BAEBD9-CA32-4330-8F42-3C59A7E1D352}" type="datetime1">
              <a:rPr lang="en-US" smtClean="0"/>
              <a:t>11/19/2017</a:t>
            </a:fld>
            <a:endParaRPr/>
          </a:p>
        </p:txBody>
      </p:sp>
      <p:sp>
        <p:nvSpPr>
          <p:cNvPr id="7" name="Slide Number Placeholder 6"/>
          <p:cNvSpPr>
            <a:spLocks noGrp="1"/>
          </p:cNvSpPr>
          <p:nvPr>
            <p:ph type="sldNum" sz="quarter" idx="12"/>
          </p:nvPr>
        </p:nvSpPr>
        <p:spPr/>
        <p:txBody>
          <a:bodyPr/>
          <a:lstStyle/>
          <a:p>
            <a:fld id="{2A013F82-EE5E-44EE-A61D-E31C6657F26F}" type="slidenum">
              <a:rPr/>
              <a:pPr/>
              <a:t>‹nº›</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197597CD-AF09-428C-B223-279832D7C067}" type="datetime1">
              <a:rPr lang="en-US" smtClean="0"/>
              <a:t>11/19/2017</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‹nº›</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imasters.com.br/desenvolvimento/usando-tdd-para-chegar-ao-algoritmo-de-dijkstra/?trace=1519021197" TargetMode="External"/><Relationship Id="rId2" Type="http://schemas.openxmlformats.org/officeDocument/2006/relationships/hyperlink" Target="http://junit.org/junit4/" TargetMode="External"/><Relationship Id="rId1" Type="http://schemas.openxmlformats.org/officeDocument/2006/relationships/slideLayout" Target="../slideLayouts/slideLayout5.xml"/><Relationship Id="rId5" Type="http://schemas.openxmlformats.org/officeDocument/2006/relationships/hyperlink" Target="http://tableless.com.br/tdd-por-que-usar/" TargetMode="External"/><Relationship Id="rId4" Type="http://schemas.openxmlformats.org/officeDocument/2006/relationships/hyperlink" Target="http://blog.cleancoder.com/uncle-bob/2016/10/26/DijkstrasAlg.html"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911439" y="1096468"/>
            <a:ext cx="7382038" cy="1296144"/>
          </a:xfrm>
        </p:spPr>
        <p:txBody>
          <a:bodyPr>
            <a:noAutofit/>
          </a:bodyPr>
          <a:lstStyle/>
          <a:p>
            <a:pPr algn="ctr"/>
            <a:r>
              <a:rPr lang="en-US" sz="5400" i="1" dirty="0">
                <a:solidFill>
                  <a:schemeClr val="accent3"/>
                </a:solidFill>
              </a:rPr>
              <a:t>Open Source Framework</a:t>
            </a:r>
            <a:br>
              <a:rPr lang="en-US" sz="6200" i="1" dirty="0">
                <a:solidFill>
                  <a:schemeClr val="accent3"/>
                </a:solidFill>
              </a:rPr>
            </a:br>
            <a:endParaRPr lang="en-US" sz="2600" i="1" dirty="0">
              <a:solidFill>
                <a:schemeClr val="accent1"/>
              </a:solidFill>
            </a:endParaRPr>
          </a:p>
        </p:txBody>
      </p:sp>
      <p:sp>
        <p:nvSpPr>
          <p:cNvPr id="6" name="TextBox 5"/>
          <p:cNvSpPr txBox="1"/>
          <p:nvPr/>
        </p:nvSpPr>
        <p:spPr>
          <a:xfrm>
            <a:off x="1053852" y="3001798"/>
            <a:ext cx="10153128" cy="3477875"/>
          </a:xfrm>
          <a:prstGeom prst="rect">
            <a:avLst/>
          </a:prstGeom>
          <a:noFill/>
        </p:spPr>
        <p:txBody>
          <a:bodyPr wrap="square" rtlCol="0">
            <a:spAutoFit/>
          </a:bodyPr>
          <a:lstStyle/>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“Ana”</a:t>
            </a:r>
            <a:r>
              <a:rPr lang="pt-BR" sz="2200" dirty="0"/>
              <a:t>, </a:t>
            </a:r>
            <a:r>
              <a:rPr lang="pt-BR" sz="2200" b="1" dirty="0">
                <a:solidFill>
                  <a:srgbClr val="00B050"/>
                </a:solidFill>
              </a:rPr>
              <a:t>“Cristina Lima”</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“David"</a:t>
            </a:r>
            <a:r>
              <a:rPr lang="pt-BR" sz="2200" dirty="0"/>
              <a:t>, </a:t>
            </a:r>
            <a:r>
              <a:rPr lang="pt-BR" sz="2200" b="1" dirty="0">
                <a:solidFill>
                  <a:srgbClr val="00B050"/>
                </a:solidFill>
              </a:rPr>
              <a:t>“Alves França”</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“Eduardo”</a:t>
            </a:r>
            <a:r>
              <a:rPr lang="pt-BR" sz="2200" dirty="0"/>
              <a:t>, </a:t>
            </a:r>
            <a:r>
              <a:rPr lang="pt-BR" sz="2200" b="1" dirty="0">
                <a:solidFill>
                  <a:srgbClr val="00B050"/>
                </a:solidFill>
              </a:rPr>
              <a:t>“Ribeiro”</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“Henrique”</a:t>
            </a:r>
            <a:r>
              <a:rPr lang="pt-BR" sz="2200" dirty="0"/>
              <a:t>, </a:t>
            </a:r>
            <a:r>
              <a:rPr lang="pt-BR" sz="2200" b="1" dirty="0">
                <a:solidFill>
                  <a:srgbClr val="00B050"/>
                </a:solidFill>
              </a:rPr>
              <a:t>“Gregorio”</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“Renato”,</a:t>
            </a:r>
            <a:r>
              <a:rPr lang="pt-BR" sz="2200" dirty="0"/>
              <a:t> </a:t>
            </a:r>
            <a:r>
              <a:rPr lang="pt-BR" sz="2200" b="1" dirty="0">
                <a:solidFill>
                  <a:srgbClr val="00B050"/>
                </a:solidFill>
              </a:rPr>
              <a:t>“Borges Junior"</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FF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“Robson”</a:t>
            </a:r>
            <a:r>
              <a:rPr lang="pt-BR" sz="2200" dirty="0"/>
              <a:t>, </a:t>
            </a:r>
            <a:r>
              <a:rPr lang="pt-BR" sz="2200" b="1" dirty="0">
                <a:solidFill>
                  <a:srgbClr val="00B050"/>
                </a:solidFill>
              </a:rPr>
              <a:t>“ de Sousa”</a:t>
            </a:r>
            <a:r>
              <a:rPr lang="pt-BR" sz="2200" dirty="0"/>
              <a:t>));</a:t>
            </a:r>
          </a:p>
          <a:p>
            <a:r>
              <a:rPr lang="pt-BR" sz="2200" b="1" dirty="0">
                <a:solidFill>
                  <a:schemeClr val="accent3"/>
                </a:solidFill>
              </a:rPr>
              <a:t>students</a:t>
            </a:r>
            <a:r>
              <a:rPr lang="pt-BR" sz="2200" dirty="0"/>
              <a:t>.</a:t>
            </a:r>
            <a:r>
              <a:rPr lang="pt-BR" sz="2200" b="1" dirty="0">
                <a:solidFill>
                  <a:srgbClr val="99CC00"/>
                </a:solidFill>
              </a:rPr>
              <a:t>add</a:t>
            </a:r>
            <a:r>
              <a:rPr lang="pt-BR" sz="2200" dirty="0"/>
              <a:t>(</a:t>
            </a:r>
            <a:r>
              <a:rPr lang="pt-BR" sz="2200" b="1" dirty="0">
                <a:solidFill>
                  <a:srgbClr val="CC0066"/>
                </a:solidFill>
              </a:rPr>
              <a:t>new</a:t>
            </a:r>
            <a:r>
              <a:rPr lang="pt-BR" sz="2200" dirty="0"/>
              <a:t> </a:t>
            </a:r>
            <a:r>
              <a:rPr lang="pt-BR" sz="2200" b="1" dirty="0">
                <a:solidFill>
                  <a:schemeClr val="tx2">
                    <a:lumMod val="50000"/>
                  </a:schemeClr>
                </a:solidFill>
              </a:rPr>
              <a:t>Student</a:t>
            </a:r>
            <a:r>
              <a:rPr lang="pt-BR" sz="2200" dirty="0"/>
              <a:t>(</a:t>
            </a:r>
            <a:r>
              <a:rPr lang="pt-BR" sz="2200" b="1" dirty="0">
                <a:solidFill>
                  <a:srgbClr val="00B050"/>
                </a:solidFill>
              </a:rPr>
              <a:t>“Ruben”</a:t>
            </a:r>
            <a:r>
              <a:rPr lang="pt-BR" sz="2200" dirty="0"/>
              <a:t>, </a:t>
            </a:r>
            <a:r>
              <a:rPr lang="pt-BR" sz="2200" b="1" dirty="0">
                <a:solidFill>
                  <a:srgbClr val="00B050"/>
                </a:solidFill>
              </a:rPr>
              <a:t>“Filipe”</a:t>
            </a:r>
            <a:r>
              <a:rPr lang="pt-BR" sz="2200" dirty="0"/>
              <a:t>));</a:t>
            </a:r>
          </a:p>
          <a:p>
            <a:endParaRPr lang="pt-BR" sz="2200" dirty="0"/>
          </a:p>
          <a:p>
            <a:r>
              <a:rPr lang="pt-BR" sz="2200" b="1" dirty="0">
                <a:solidFill>
                  <a:srgbClr val="CC0066"/>
                </a:solidFill>
              </a:rPr>
              <a:t>for</a:t>
            </a:r>
            <a:r>
              <a:rPr lang="pt-BR" sz="2200" dirty="0"/>
              <a:t>(</a:t>
            </a:r>
            <a:r>
              <a:rPr lang="pt-BR" sz="2200" b="1" dirty="0">
                <a:solidFill>
                  <a:schemeClr val="tx2">
                    <a:lumMod val="50000"/>
                  </a:schemeClr>
                </a:solidFill>
              </a:rPr>
              <a:t>Student</a:t>
            </a:r>
            <a:r>
              <a:rPr lang="pt-BR" sz="2200" dirty="0"/>
              <a:t> </a:t>
            </a:r>
            <a:r>
              <a:rPr lang="pt-BR" sz="2200" b="1" dirty="0">
                <a:solidFill>
                  <a:schemeClr val="accent5"/>
                </a:solidFill>
              </a:rPr>
              <a:t>student</a:t>
            </a:r>
            <a:r>
              <a:rPr lang="pt-BR" sz="2200" dirty="0"/>
              <a:t>: </a:t>
            </a:r>
            <a:r>
              <a:rPr lang="pt-BR" sz="2200" b="1" dirty="0">
                <a:solidFill>
                  <a:schemeClr val="accent3"/>
                </a:solidFill>
              </a:rPr>
              <a:t>students</a:t>
            </a:r>
            <a:r>
              <a:rPr lang="pt-BR" sz="2200" dirty="0"/>
              <a:t>)</a:t>
            </a:r>
          </a:p>
          <a:p>
            <a:r>
              <a:rPr lang="pt-BR" sz="2200" dirty="0"/>
              <a:t>	</a:t>
            </a:r>
            <a:r>
              <a:rPr lang="pt-BR" sz="2200" b="1" dirty="0">
                <a:solidFill>
                  <a:schemeClr val="tx2">
                    <a:lumMod val="50000"/>
                  </a:schemeClr>
                </a:solidFill>
              </a:rPr>
              <a:t>System</a:t>
            </a:r>
            <a:r>
              <a:rPr lang="pt-BR" sz="2200" dirty="0"/>
              <a:t>.</a:t>
            </a:r>
            <a:r>
              <a:rPr lang="pt-BR" sz="2200" b="1" dirty="0">
                <a:solidFill>
                  <a:schemeClr val="tx2"/>
                </a:solidFill>
              </a:rPr>
              <a:t>out</a:t>
            </a:r>
            <a:r>
              <a:rPr lang="pt-BR" sz="2200" dirty="0"/>
              <a:t>.</a:t>
            </a:r>
            <a:r>
              <a:rPr lang="pt-BR" sz="2200" b="1" dirty="0">
                <a:solidFill>
                  <a:srgbClr val="99CC00"/>
                </a:solidFill>
              </a:rPr>
              <a:t>printf</a:t>
            </a:r>
            <a:r>
              <a:rPr lang="pt-BR" sz="2200" dirty="0"/>
              <a:t>(</a:t>
            </a:r>
            <a:r>
              <a:rPr lang="pt-BR" sz="2200" b="1" dirty="0">
                <a:solidFill>
                  <a:srgbClr val="00B050"/>
                </a:solidFill>
              </a:rPr>
              <a:t>"Student: %s\n"</a:t>
            </a:r>
            <a:r>
              <a:rPr lang="pt-BR" sz="2200" dirty="0"/>
              <a:t>, </a:t>
            </a:r>
            <a:r>
              <a:rPr lang="pt-BR" sz="2200" b="1" dirty="0">
                <a:solidFill>
                  <a:schemeClr val="accent5"/>
                </a:solidFill>
              </a:rPr>
              <a:t>student</a:t>
            </a:r>
            <a:r>
              <a:rPr lang="pt-BR" sz="2200" dirty="0"/>
              <a:t>.</a:t>
            </a:r>
            <a:r>
              <a:rPr lang="pt-BR" sz="2200" b="1" dirty="0">
                <a:solidFill>
                  <a:srgbClr val="99CC00"/>
                </a:solidFill>
              </a:rPr>
              <a:t>getFullname</a:t>
            </a:r>
            <a:r>
              <a:rPr lang="pt-BR" sz="2200" dirty="0"/>
              <a:t>());</a:t>
            </a:r>
          </a:p>
        </p:txBody>
      </p:sp>
      <p:sp>
        <p:nvSpPr>
          <p:cNvPr id="2" name="TextBox 1"/>
          <p:cNvSpPr txBox="1"/>
          <p:nvPr/>
        </p:nvSpPr>
        <p:spPr>
          <a:xfrm>
            <a:off x="4624491" y="2092596"/>
            <a:ext cx="2615588" cy="369332"/>
          </a:xfrm>
          <a:prstGeom prst="rect">
            <a:avLst/>
          </a:prstGeom>
          <a:noFill/>
        </p:spPr>
        <p:txBody>
          <a:bodyPr wrap="none" rtlCol="0">
            <a:spAutoFit/>
          </a:bodyPr>
          <a:lstStyle/>
          <a:p>
            <a:pPr algn="ctr"/>
            <a:r>
              <a:rPr lang="pt-BR" i="1" dirty="0">
                <a:solidFill>
                  <a:schemeClr val="accent1"/>
                </a:solidFill>
              </a:rPr>
              <a:t>UNIT TESTS </a:t>
            </a:r>
            <a:r>
              <a:rPr lang="pt-BR" b="1" i="1" dirty="0">
                <a:solidFill>
                  <a:schemeClr val="accent1"/>
                </a:solidFill>
              </a:rPr>
              <a:t>WITH</a:t>
            </a:r>
            <a:r>
              <a:rPr lang="pt-BR" i="1" dirty="0">
                <a:solidFill>
                  <a:schemeClr val="accent1"/>
                </a:solidFill>
              </a:rPr>
              <a:t> JUNIT4</a:t>
            </a:r>
            <a:endParaRPr lang="pt-BR"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828" y="-33942"/>
            <a:ext cx="3022421" cy="3022421"/>
          </a:xfrm>
          <a:prstGeom prst="rect">
            <a:avLst/>
          </a:prstGeom>
        </p:spPr>
      </p:pic>
      <p:sp>
        <p:nvSpPr>
          <p:cNvPr id="8" name="Title 2">
            <a:extLst>
              <a:ext uri="{FF2B5EF4-FFF2-40B4-BE49-F238E27FC236}">
                <a16:creationId xmlns:a16="http://schemas.microsoft.com/office/drawing/2014/main" id="{B6FE4E26-9BF5-4AFD-80BE-55D03A1BAACB}"/>
              </a:ext>
            </a:extLst>
          </p:cNvPr>
          <p:cNvSpPr txBox="1">
            <a:spLocks/>
          </p:cNvSpPr>
          <p:nvPr/>
        </p:nvSpPr>
        <p:spPr>
          <a:xfrm>
            <a:off x="3911439" y="1109786"/>
            <a:ext cx="7382038" cy="1296144"/>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600" kern="1200" spc="100" baseline="0">
                <a:solidFill>
                  <a:schemeClr val="tx1"/>
                </a:solidFill>
                <a:latin typeface="+mj-lt"/>
                <a:ea typeface="+mj-ea"/>
                <a:cs typeface="+mj-cs"/>
              </a:defRPr>
            </a:lvl1pPr>
          </a:lstStyle>
          <a:p>
            <a:pPr algn="ctr"/>
            <a:r>
              <a:rPr lang="en-US" sz="5400" i="1" dirty="0">
                <a:solidFill>
                  <a:schemeClr val="accent3"/>
                </a:solidFill>
              </a:rPr>
              <a:t>Open Source Framework</a:t>
            </a:r>
            <a:br>
              <a:rPr lang="en-US" sz="6200" i="1" dirty="0">
                <a:solidFill>
                  <a:schemeClr val="accent3"/>
                </a:solidFill>
              </a:rPr>
            </a:br>
            <a:endParaRPr lang="en-US" sz="2600" i="1" dirty="0">
              <a:solidFill>
                <a:schemeClr val="accent1"/>
              </a:solidFill>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1067167" y="1700808"/>
            <a:ext cx="10054490" cy="4383115"/>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Fornece anotações para identificar métodos de teste.</a:t>
            </a:r>
          </a:p>
          <a:p>
            <a:pPr algn="just"/>
            <a:r>
              <a:rPr lang="pt-PT" sz="2600" dirty="0"/>
              <a:t>Fornece asserções para testar os resultados esperados.</a:t>
            </a:r>
          </a:p>
          <a:p>
            <a:pPr algn="just"/>
            <a:r>
              <a:rPr lang="pt-PT" sz="2600" dirty="0"/>
              <a:t>Fornece “test runners” para executar testes.</a:t>
            </a:r>
          </a:p>
          <a:p>
            <a:pPr algn="just"/>
            <a:r>
              <a:rPr lang="pt-PT" sz="2600" dirty="0"/>
              <a:t>Os testes JUnit permitem escrever códigos mais rapidamente, o que aumenta a qualidade.</a:t>
            </a:r>
          </a:p>
          <a:p>
            <a:pPr algn="just"/>
            <a:r>
              <a:rPr lang="pt-PT" sz="2600" dirty="0"/>
              <a:t>Os testes JUnit podem ser executados automaticamente e eles verificam seus próprios resultados e fornecem feedback imediato</a:t>
            </a:r>
          </a:p>
          <a:p>
            <a:pPr algn="just"/>
            <a:r>
              <a:rPr lang="pt-PT" sz="2600" dirty="0"/>
              <a:t>Os testes JUnit podem ser organizados em conjuntos de teste contendo casos de teste e até outros conjuntos de testes.</a:t>
            </a:r>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10</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10" name="Title 12">
            <a:extLst>
              <a:ext uri="{FF2B5EF4-FFF2-40B4-BE49-F238E27FC236}">
                <a16:creationId xmlns:a16="http://schemas.microsoft.com/office/drawing/2014/main" id="{9E727238-DA24-4039-9DBA-3825A506F3A2}"/>
              </a:ext>
            </a:extLst>
          </p:cNvPr>
          <p:cNvSpPr txBox="1">
            <a:spLocks/>
          </p:cNvSpPr>
          <p:nvPr/>
        </p:nvSpPr>
        <p:spPr>
          <a:xfrm>
            <a:off x="1017848" y="597412"/>
            <a:ext cx="10153128" cy="72008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CARACTERÍSTICAS DO JUnit</a:t>
            </a:r>
            <a:endParaRPr lang="pt-BR" sz="5000" dirty="0"/>
          </a:p>
        </p:txBody>
      </p:sp>
    </p:spTree>
    <p:extLst>
      <p:ext uri="{BB962C8B-B14F-4D97-AF65-F5344CB8AC3E}">
        <p14:creationId xmlns:p14="http://schemas.microsoft.com/office/powerpoint/2010/main" val="355113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1089857" y="2403532"/>
            <a:ext cx="10009112" cy="3904164"/>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Um caso de teste de unidade escrita formal é caracterizado por uma entrada conhecida e um resultado esperado, que é elaborado antes do teste ser executado. A entrada conhecida deve testar uma pré-condição e a saída esperada deve testar uma condição pós-condição.</a:t>
            </a:r>
          </a:p>
          <a:p>
            <a:pPr algn="just"/>
            <a:r>
              <a:rPr lang="pt-PT" sz="2600" dirty="0"/>
              <a:t>Deve haver pelo menos dois casos de teste unitário para cada requisito - um teste positivo e um teste negativo. Se um requisito tiver sub-requisitos, cada sub-requisito deve ter pelo menos dois casos de teste como positivos e negativos.</a:t>
            </a:r>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11</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1053852" y="404664"/>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Unit Test Case. O que é?</a:t>
            </a:r>
            <a:endParaRPr lang="pt-BR" sz="5000" dirty="0"/>
          </a:p>
        </p:txBody>
      </p:sp>
    </p:spTree>
    <p:extLst>
      <p:ext uri="{BB962C8B-B14F-4D97-AF65-F5344CB8AC3E}">
        <p14:creationId xmlns:p14="http://schemas.microsoft.com/office/powerpoint/2010/main" val="358841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pt-BR" smtClean="0"/>
              <a:t>12</a:t>
            </a:fld>
            <a:endParaRPr lang="pt-BR"/>
          </a:p>
        </p:txBody>
      </p:sp>
      <p:sp>
        <p:nvSpPr>
          <p:cNvPr id="6" name="Title 12"/>
          <p:cNvSpPr txBox="1">
            <a:spLocks/>
          </p:cNvSpPr>
          <p:nvPr/>
        </p:nvSpPr>
        <p:spPr>
          <a:xfrm>
            <a:off x="1269877" y="2228465"/>
            <a:ext cx="9649072"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Testes parametrizados com J</a:t>
            </a:r>
            <a:r>
              <a:rPr lang="pt-BR" b="1" dirty="0">
                <a:solidFill>
                  <a:srgbClr val="00B050"/>
                </a:solidFill>
              </a:rPr>
              <a:t>Unit</a:t>
            </a:r>
            <a:endParaRPr lang="pt-BR" dirty="0">
              <a:solidFill>
                <a:srgbClr val="00B050"/>
              </a:solidFill>
            </a:endParaRPr>
          </a:p>
        </p:txBody>
      </p:sp>
      <p:sp>
        <p:nvSpPr>
          <p:cNvPr id="7" name="TextBox 6"/>
          <p:cNvSpPr txBox="1"/>
          <p:nvPr/>
        </p:nvSpPr>
        <p:spPr>
          <a:xfrm>
            <a:off x="837828" y="3344895"/>
            <a:ext cx="10513167" cy="769441"/>
          </a:xfrm>
          <a:prstGeom prst="rect">
            <a:avLst/>
          </a:prstGeom>
          <a:noFill/>
        </p:spPr>
        <p:txBody>
          <a:bodyPr wrap="square" rtlCol="0">
            <a:spAutoFit/>
          </a:bodyPr>
          <a:lstStyle/>
          <a:p>
            <a:pPr algn="ctr"/>
            <a:r>
              <a:rPr lang="pt-BR" sz="2200" dirty="0">
                <a:solidFill>
                  <a:schemeClr val="tx2"/>
                </a:solidFill>
              </a:rPr>
              <a:t>Parametrizando testes e métodos com </a:t>
            </a:r>
            <a:r>
              <a:rPr lang="pt-BR" sz="2200" dirty="0">
                <a:solidFill>
                  <a:srgbClr val="FF0000"/>
                </a:solidFill>
              </a:rPr>
              <a:t>J</a:t>
            </a:r>
            <a:r>
              <a:rPr lang="pt-BR" sz="2200" dirty="0">
                <a:solidFill>
                  <a:srgbClr val="00B050"/>
                </a:solidFill>
              </a:rPr>
              <a:t>Unit </a:t>
            </a:r>
            <a:r>
              <a:rPr lang="pt-BR" sz="2200" dirty="0">
                <a:solidFill>
                  <a:schemeClr val="tx2"/>
                </a:solidFill>
              </a:rPr>
              <a:t>por: </a:t>
            </a:r>
          </a:p>
          <a:p>
            <a:pPr algn="ctr"/>
            <a:r>
              <a:rPr lang="pt-BR" sz="2200" dirty="0">
                <a:solidFill>
                  <a:schemeClr val="tx2"/>
                </a:solidFill>
              </a:rPr>
              <a:t>Henrique Vasconcelos.</a:t>
            </a:r>
          </a:p>
        </p:txBody>
      </p:sp>
      <p:sp>
        <p:nvSpPr>
          <p:cNvPr id="10" name="TextBox 9"/>
          <p:cNvSpPr txBox="1"/>
          <p:nvPr/>
        </p:nvSpPr>
        <p:spPr>
          <a:xfrm>
            <a:off x="9121868" y="6354248"/>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58573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7" y="310154"/>
            <a:ext cx="11089232"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13</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198480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14</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202548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15</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72722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pt-BR" smtClean="0"/>
              <a:t>16</a:t>
            </a:fld>
            <a:endParaRPr lang="pt-BR"/>
          </a:p>
        </p:txBody>
      </p:sp>
      <p:sp>
        <p:nvSpPr>
          <p:cNvPr id="6" name="Title 12"/>
          <p:cNvSpPr txBox="1">
            <a:spLocks/>
          </p:cNvSpPr>
          <p:nvPr/>
        </p:nvSpPr>
        <p:spPr>
          <a:xfrm>
            <a:off x="1269877" y="2228465"/>
            <a:ext cx="9649072"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Suite de Testes com J</a:t>
            </a:r>
            <a:r>
              <a:rPr lang="pt-BR" b="1" dirty="0">
                <a:solidFill>
                  <a:srgbClr val="00B050"/>
                </a:solidFill>
              </a:rPr>
              <a:t>Unit</a:t>
            </a:r>
            <a:endParaRPr lang="pt-BR" dirty="0">
              <a:solidFill>
                <a:srgbClr val="00B050"/>
              </a:solidFill>
            </a:endParaRPr>
          </a:p>
        </p:txBody>
      </p:sp>
      <p:sp>
        <p:nvSpPr>
          <p:cNvPr id="7" name="TextBox 6"/>
          <p:cNvSpPr txBox="1"/>
          <p:nvPr/>
        </p:nvSpPr>
        <p:spPr>
          <a:xfrm>
            <a:off x="837828" y="3344895"/>
            <a:ext cx="10513167" cy="769441"/>
          </a:xfrm>
          <a:prstGeom prst="rect">
            <a:avLst/>
          </a:prstGeom>
          <a:noFill/>
        </p:spPr>
        <p:txBody>
          <a:bodyPr wrap="square" rtlCol="0">
            <a:spAutoFit/>
          </a:bodyPr>
          <a:lstStyle/>
          <a:p>
            <a:pPr algn="ctr"/>
            <a:r>
              <a:rPr lang="pt-BR" sz="2200" dirty="0">
                <a:solidFill>
                  <a:schemeClr val="tx2"/>
                </a:solidFill>
              </a:rPr>
              <a:t>Executando Suite de Testes com </a:t>
            </a:r>
            <a:r>
              <a:rPr lang="pt-BR" sz="2200" dirty="0">
                <a:solidFill>
                  <a:srgbClr val="FF0000"/>
                </a:solidFill>
              </a:rPr>
              <a:t>J</a:t>
            </a:r>
            <a:r>
              <a:rPr lang="pt-BR" sz="2200" dirty="0">
                <a:solidFill>
                  <a:srgbClr val="00B050"/>
                </a:solidFill>
              </a:rPr>
              <a:t>Unit </a:t>
            </a:r>
            <a:r>
              <a:rPr lang="pt-BR" sz="2200" dirty="0">
                <a:solidFill>
                  <a:schemeClr val="tx2"/>
                </a:solidFill>
              </a:rPr>
              <a:t>por: </a:t>
            </a:r>
          </a:p>
          <a:p>
            <a:pPr algn="ctr"/>
            <a:r>
              <a:rPr lang="pt-BR" sz="2200" dirty="0">
                <a:solidFill>
                  <a:schemeClr val="tx2"/>
                </a:solidFill>
              </a:rPr>
              <a:t>Henrique Vasconcelos.</a:t>
            </a:r>
          </a:p>
        </p:txBody>
      </p:sp>
      <p:sp>
        <p:nvSpPr>
          <p:cNvPr id="10" name="TextBox 9"/>
          <p:cNvSpPr txBox="1"/>
          <p:nvPr/>
        </p:nvSpPr>
        <p:spPr>
          <a:xfrm>
            <a:off x="9121868" y="6354248"/>
            <a:ext cx="1061509" cy="369332"/>
          </a:xfrm>
          <a:prstGeom prst="rect">
            <a:avLst/>
          </a:prstGeom>
          <a:noFill/>
        </p:spPr>
        <p:txBody>
          <a:bodyPr wrap="none" rtlCol="0">
            <a:spAutoFit/>
          </a:bodyPr>
          <a:lstStyle/>
          <a:p>
            <a:r>
              <a:rPr lang="pt-BR" dirty="0"/>
              <a:t>Henrique</a:t>
            </a:r>
          </a:p>
        </p:txBody>
      </p:sp>
    </p:spTree>
    <p:extLst>
      <p:ext uri="{BB962C8B-B14F-4D97-AF65-F5344CB8AC3E}">
        <p14:creationId xmlns:p14="http://schemas.microsoft.com/office/powerpoint/2010/main" val="339399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17</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121301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18</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402184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A013F82-EE5E-44EE-A61D-E31C6657F26F}" type="slidenum">
              <a:rPr lang="pt-BR" smtClean="0"/>
              <a:t>19</a:t>
            </a:fld>
            <a:endParaRPr lang="pt-BR"/>
          </a:p>
        </p:txBody>
      </p:sp>
      <p:sp>
        <p:nvSpPr>
          <p:cNvPr id="3" name="Title 12"/>
          <p:cNvSpPr txBox="1">
            <a:spLocks/>
          </p:cNvSpPr>
          <p:nvPr/>
        </p:nvSpPr>
        <p:spPr>
          <a:xfrm>
            <a:off x="1485900" y="548680"/>
            <a:ext cx="9649072" cy="840494"/>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Ordenando Testes com o J</a:t>
            </a:r>
            <a:r>
              <a:rPr lang="pt-BR" b="1" dirty="0">
                <a:solidFill>
                  <a:srgbClr val="00B050"/>
                </a:solidFill>
              </a:rPr>
              <a:t>Unit4</a:t>
            </a:r>
            <a:endParaRPr lang="pt-BR" dirty="0">
              <a:solidFill>
                <a:srgbClr val="00B050"/>
              </a:solidFill>
            </a:endParaRPr>
          </a:p>
        </p:txBody>
      </p:sp>
      <p:sp>
        <p:nvSpPr>
          <p:cNvPr id="4" name="Text Placeholder 2"/>
          <p:cNvSpPr txBox="1">
            <a:spLocks/>
          </p:cNvSpPr>
          <p:nvPr/>
        </p:nvSpPr>
        <p:spPr>
          <a:xfrm>
            <a:off x="1053852" y="2060848"/>
            <a:ext cx="10081120" cy="4032447"/>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BR" dirty="0">
                <a:solidFill>
                  <a:schemeClr val="tx2"/>
                </a:solidFill>
              </a:rPr>
              <a:t>A partir da versão 4.11 do </a:t>
            </a:r>
            <a:r>
              <a:rPr lang="pt-BR" b="1" dirty="0">
                <a:solidFill>
                  <a:srgbClr val="FF0000"/>
                </a:solidFill>
              </a:rPr>
              <a:t>J</a:t>
            </a:r>
            <a:r>
              <a:rPr lang="pt-BR" b="1" dirty="0">
                <a:solidFill>
                  <a:srgbClr val="00B050"/>
                </a:solidFill>
              </a:rPr>
              <a:t>Unit</a:t>
            </a:r>
            <a:r>
              <a:rPr lang="pt-BR" dirty="0"/>
              <a:t> </a:t>
            </a:r>
            <a:r>
              <a:rPr lang="pt-BR" dirty="0">
                <a:solidFill>
                  <a:schemeClr val="tx2"/>
                </a:solidFill>
              </a:rPr>
              <a:t>usamos a anotação </a:t>
            </a:r>
            <a:r>
              <a:rPr lang="pt-BR" b="1" dirty="0">
                <a:solidFill>
                  <a:schemeClr val="accent5"/>
                </a:solidFill>
              </a:rPr>
              <a:t>@FixMethodOrder </a:t>
            </a:r>
            <a:r>
              <a:rPr lang="pt-BR" dirty="0">
                <a:solidFill>
                  <a:schemeClr val="tx2"/>
                </a:solidFill>
              </a:rPr>
              <a:t>para</a:t>
            </a:r>
            <a:r>
              <a:rPr lang="pt-BR" dirty="0"/>
              <a:t> </a:t>
            </a:r>
            <a:r>
              <a:rPr lang="pt-BR" dirty="0">
                <a:solidFill>
                  <a:schemeClr val="tx2"/>
                </a:solidFill>
              </a:rPr>
              <a:t>especificar uma ordem para a execução dos testes.</a:t>
            </a:r>
          </a:p>
          <a:p>
            <a:pPr algn="just"/>
            <a:r>
              <a:rPr lang="pt-BR" dirty="0"/>
              <a:t> </a:t>
            </a:r>
            <a:r>
              <a:rPr lang="pt-BR" dirty="0">
                <a:solidFill>
                  <a:schemeClr val="accent5"/>
                </a:solidFill>
              </a:rPr>
              <a:t>@</a:t>
            </a:r>
            <a:r>
              <a:rPr lang="pt-BR" b="1" dirty="0">
                <a:solidFill>
                  <a:schemeClr val="accent5"/>
                </a:solidFill>
              </a:rPr>
              <a:t>FixMethodOrder</a:t>
            </a:r>
            <a:r>
              <a:rPr lang="pt-BR" dirty="0"/>
              <a:t>(</a:t>
            </a:r>
            <a:r>
              <a:rPr lang="pt-BR" b="1" dirty="0">
                <a:solidFill>
                  <a:schemeClr val="accent6">
                    <a:lumMod val="40000"/>
                    <a:lumOff val="60000"/>
                  </a:schemeClr>
                </a:solidFill>
              </a:rPr>
              <a:t>MethodSorters</a:t>
            </a:r>
            <a:r>
              <a:rPr lang="pt-BR" dirty="0"/>
              <a:t>.</a:t>
            </a:r>
            <a:r>
              <a:rPr lang="pt-BR" b="1" dirty="0">
                <a:solidFill>
                  <a:schemeClr val="accent1"/>
                </a:solidFill>
              </a:rPr>
              <a:t>JVM</a:t>
            </a:r>
            <a:r>
              <a:rPr lang="pt-BR" dirty="0"/>
              <a:t>) </a:t>
            </a:r>
            <a:r>
              <a:rPr lang="pt-BR" dirty="0">
                <a:solidFill>
                  <a:schemeClr val="tx2"/>
                </a:solidFill>
              </a:rPr>
              <a:t>-&gt; Deixa a ordem dos testes por conta da Máquina Virtual. Isso não garante a mesma ordem sempre.</a:t>
            </a:r>
          </a:p>
          <a:p>
            <a:pPr algn="just"/>
            <a:r>
              <a:rPr lang="pt-BR" dirty="0"/>
              <a:t> </a:t>
            </a:r>
            <a:r>
              <a:rPr lang="pt-BR" b="1" dirty="0">
                <a:solidFill>
                  <a:schemeClr val="accent5"/>
                </a:solidFill>
              </a:rPr>
              <a:t>@FixMethodOrder</a:t>
            </a:r>
            <a:r>
              <a:rPr lang="pt-BR" dirty="0"/>
              <a:t>(</a:t>
            </a:r>
            <a:r>
              <a:rPr lang="pt-BR" b="1" dirty="0" err="1">
                <a:solidFill>
                  <a:schemeClr val="accent6">
                    <a:lumMod val="40000"/>
                    <a:lumOff val="60000"/>
                  </a:schemeClr>
                </a:solidFill>
              </a:rPr>
              <a:t>MethodSorters</a:t>
            </a:r>
            <a:r>
              <a:rPr lang="pt-BR" dirty="0" err="1"/>
              <a:t>.</a:t>
            </a:r>
            <a:r>
              <a:rPr lang="pt-BR" b="1" dirty="0" err="1">
                <a:solidFill>
                  <a:schemeClr val="accent1"/>
                </a:solidFill>
              </a:rPr>
              <a:t>NAME_ASCENDING</a:t>
            </a:r>
            <a:r>
              <a:rPr lang="pt-BR" dirty="0"/>
              <a:t>) </a:t>
            </a:r>
            <a:r>
              <a:rPr lang="pt-BR" dirty="0">
                <a:solidFill>
                  <a:schemeClr val="tx2"/>
                </a:solidFill>
              </a:rPr>
              <a:t>-&gt; ordena os testes por ordem crescente dos nomes dos métodos.</a:t>
            </a:r>
          </a:p>
          <a:p>
            <a:pPr algn="just"/>
            <a:r>
              <a:rPr lang="pt-PT" dirty="0">
                <a:solidFill>
                  <a:schemeClr val="tx2"/>
                </a:solidFill>
              </a:rPr>
              <a:t>A anotação é um método que fornece parâmetros a serem injetados no construtor da classe de teste por parâmetros parametrizados.</a:t>
            </a:r>
            <a:endParaRPr lang="pt-BR" dirty="0">
              <a:solidFill>
                <a:schemeClr val="tx2"/>
              </a:solidFill>
            </a:endParaRPr>
          </a:p>
          <a:p>
            <a:pPr algn="just"/>
            <a:endParaRPr lang="pt-BR" dirty="0"/>
          </a:p>
        </p:txBody>
      </p:sp>
      <p:sp>
        <p:nvSpPr>
          <p:cNvPr id="5" name="TextBox 4"/>
          <p:cNvSpPr txBox="1"/>
          <p:nvPr/>
        </p:nvSpPr>
        <p:spPr>
          <a:xfrm>
            <a:off x="9121868" y="6354248"/>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125860" y="1596847"/>
            <a:ext cx="10369152" cy="4544164"/>
          </a:xfrm>
        </p:spPr>
        <p:txBody>
          <a:bodyPr>
            <a:noAutofit/>
          </a:bodyPr>
          <a:lstStyle/>
          <a:p>
            <a:pPr algn="just"/>
            <a:r>
              <a:rPr lang="pt-PT" sz="2600" dirty="0">
                <a:solidFill>
                  <a:srgbClr val="FF0000"/>
                </a:solidFill>
              </a:rPr>
              <a:t>J</a:t>
            </a:r>
            <a:r>
              <a:rPr lang="pt-PT" sz="2600" dirty="0">
                <a:solidFill>
                  <a:srgbClr val="00B050"/>
                </a:solidFill>
              </a:rPr>
              <a:t>Unit</a:t>
            </a:r>
            <a:r>
              <a:rPr lang="pt-BR" sz="2600" dirty="0"/>
              <a:t> </a:t>
            </a:r>
            <a:r>
              <a:rPr lang="pt-BR" sz="2600" dirty="0">
                <a:solidFill>
                  <a:schemeClr val="tx2"/>
                </a:solidFill>
              </a:rPr>
              <a:t>é um framework de código aberto </a:t>
            </a:r>
            <a:r>
              <a:rPr lang="pt-PT" sz="2600" dirty="0">
                <a:solidFill>
                  <a:schemeClr val="tx2"/>
                </a:solidFill>
              </a:rPr>
              <a:t>lançado sob a Licença Pública Eclipse Versão 1.0 e hospedado no SourceForge e é </a:t>
            </a:r>
            <a:r>
              <a:rPr lang="pt-BR" sz="2600" dirty="0">
                <a:solidFill>
                  <a:schemeClr val="tx2"/>
                </a:solidFill>
              </a:rPr>
              <a:t>utilizado para escrever e executar testes repetíveis.</a:t>
            </a:r>
          </a:p>
          <a:p>
            <a:pPr algn="just"/>
            <a:r>
              <a:rPr lang="pt-BR" sz="2600" dirty="0">
                <a:solidFill>
                  <a:schemeClr val="tx2"/>
                </a:solidFill>
              </a:rPr>
              <a:t>É uma instância da arquitetura xUnit para frameworks de teste de unidade. Os recursos do </a:t>
            </a:r>
            <a:r>
              <a:rPr lang="pt-PT" sz="2600" dirty="0">
                <a:solidFill>
                  <a:srgbClr val="FF0000"/>
                </a:solidFill>
              </a:rPr>
              <a:t>J</a:t>
            </a:r>
            <a:r>
              <a:rPr lang="pt-PT" sz="2600" dirty="0">
                <a:solidFill>
                  <a:srgbClr val="00B050"/>
                </a:solidFill>
              </a:rPr>
              <a:t>Unit </a:t>
            </a:r>
            <a:r>
              <a:rPr lang="pt-BR" sz="2600" dirty="0">
                <a:solidFill>
                  <a:schemeClr val="tx2"/>
                </a:solidFill>
              </a:rPr>
              <a:t>permitem testes de software onde componentes, unidades de um software/sistema sejam testados individualmente. </a:t>
            </a:r>
          </a:p>
          <a:p>
            <a:pPr algn="just"/>
            <a:r>
              <a:rPr lang="pt-BR" sz="2600" dirty="0">
                <a:solidFill>
                  <a:schemeClr val="tx2"/>
                </a:solidFill>
              </a:rPr>
              <a:t>Seu objetivo é validar cada unidade de software, verificar se cada unidade se comporta como projetado, ou seja, permite garantir se cada unidade ou componente se comporta de forma correta para qual foi projetado(a).</a:t>
            </a:r>
          </a:p>
          <a:p>
            <a:pPr marL="0" indent="0" algn="just">
              <a:buNone/>
            </a:pPr>
            <a:endParaRPr lang="pt-BR" sz="2600" dirty="0"/>
          </a:p>
          <a:p>
            <a:pPr marL="0" indent="0" algn="just">
              <a:buNone/>
            </a:pPr>
            <a:endParaRPr lang="pt-BR" sz="2600" dirty="0"/>
          </a:p>
          <a:p>
            <a:pPr marL="0" indent="0" algn="just">
              <a:buNone/>
            </a:pPr>
            <a:endParaRPr lang="pt-PT" sz="2600" dirty="0">
              <a:solidFill>
                <a:schemeClr val="accent1">
                  <a:lumMod val="20000"/>
                  <a:lumOff val="80000"/>
                </a:schemeClr>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2</a:t>
            </a:fld>
            <a:endParaRPr lang="pt-BR"/>
          </a:p>
        </p:txBody>
      </p:sp>
      <p:sp>
        <p:nvSpPr>
          <p:cNvPr id="5" name="TextBox 4"/>
          <p:cNvSpPr txBox="1"/>
          <p:nvPr/>
        </p:nvSpPr>
        <p:spPr>
          <a:xfrm>
            <a:off x="9121868" y="6354248"/>
            <a:ext cx="1331390" cy="369332"/>
          </a:xfrm>
          <a:prstGeom prst="rect">
            <a:avLst/>
          </a:prstGeom>
          <a:noFill/>
        </p:spPr>
        <p:txBody>
          <a:bodyPr wrap="none" rtlCol="0">
            <a:spAutoFit/>
          </a:bodyPr>
          <a:lstStyle/>
          <a:p>
            <a:r>
              <a:rPr lang="pt-BR" dirty="0">
                <a:solidFill>
                  <a:schemeClr val="tx2"/>
                </a:solidFill>
              </a:rPr>
              <a:t>Ana Cristina</a:t>
            </a:r>
          </a:p>
        </p:txBody>
      </p:sp>
      <p:sp>
        <p:nvSpPr>
          <p:cNvPr id="6" name="Rectangle 5"/>
          <p:cNvSpPr/>
          <p:nvPr/>
        </p:nvSpPr>
        <p:spPr>
          <a:xfrm>
            <a:off x="1125860" y="511742"/>
            <a:ext cx="10009112" cy="707886"/>
          </a:xfrm>
          <a:prstGeom prst="rect">
            <a:avLst/>
          </a:prstGeom>
        </p:spPr>
        <p:txBody>
          <a:bodyPr wrap="square">
            <a:spAutoFit/>
          </a:bodyPr>
          <a:lstStyle/>
          <a:p>
            <a:pPr algn="ctr"/>
            <a:r>
              <a:rPr lang="pt-PT" sz="4000" dirty="0">
                <a:solidFill>
                  <a:schemeClr val="accent1">
                    <a:lumMod val="20000"/>
                    <a:lumOff val="80000"/>
                  </a:schemeClr>
                </a:solidFill>
              </a:rPr>
              <a:t>O QUE É </a:t>
            </a:r>
            <a:r>
              <a:rPr lang="pt-PT" sz="4000" dirty="0">
                <a:solidFill>
                  <a:srgbClr val="FF0000"/>
                </a:solidFill>
              </a:rPr>
              <a:t>J</a:t>
            </a:r>
            <a:r>
              <a:rPr lang="pt-PT" sz="4000" dirty="0">
                <a:solidFill>
                  <a:srgbClr val="00B050"/>
                </a:solidFill>
              </a:rPr>
              <a:t>UNIT</a:t>
            </a:r>
            <a:r>
              <a:rPr lang="pt-PT" sz="4000" dirty="0">
                <a:solidFill>
                  <a:schemeClr val="accent1">
                    <a:lumMod val="20000"/>
                    <a:lumOff val="80000"/>
                  </a:schemeClr>
                </a:solidFill>
              </a:rPr>
              <a:t>?</a:t>
            </a:r>
          </a:p>
        </p:txBody>
      </p:sp>
    </p:spTree>
    <p:extLst>
      <p:ext uri="{BB962C8B-B14F-4D97-AF65-F5344CB8AC3E}">
        <p14:creationId xmlns:p14="http://schemas.microsoft.com/office/powerpoint/2010/main" val="205225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798" y="310154"/>
            <a:ext cx="11089230" cy="6237692"/>
          </a:xfrm>
        </p:spPr>
      </p:pic>
      <p:sp>
        <p:nvSpPr>
          <p:cNvPr id="2" name="Slide Number Placeholder 1"/>
          <p:cNvSpPr>
            <a:spLocks noGrp="1"/>
          </p:cNvSpPr>
          <p:nvPr>
            <p:ph type="sldNum" sz="quarter" idx="12"/>
          </p:nvPr>
        </p:nvSpPr>
        <p:spPr/>
        <p:txBody>
          <a:bodyPr/>
          <a:lstStyle/>
          <a:p>
            <a:fld id="{2A013F82-EE5E-44EE-A61D-E31C6657F26F}" type="slidenum">
              <a:rPr lang="pt-BR" smtClean="0"/>
              <a:t>20</a:t>
            </a:fld>
            <a:endParaRPr lang="pt-BR" dirty="0"/>
          </a:p>
        </p:txBody>
      </p:sp>
      <p:sp>
        <p:nvSpPr>
          <p:cNvPr id="4" name="TextBox 3"/>
          <p:cNvSpPr txBox="1"/>
          <p:nvPr/>
        </p:nvSpPr>
        <p:spPr>
          <a:xfrm>
            <a:off x="9716556" y="5733256"/>
            <a:ext cx="1061509" cy="369332"/>
          </a:xfrm>
          <a:prstGeom prst="rect">
            <a:avLst/>
          </a:prstGeom>
          <a:noFill/>
        </p:spPr>
        <p:txBody>
          <a:bodyPr wrap="none" rtlCol="0">
            <a:spAutoFit/>
          </a:bodyPr>
          <a:lstStyle/>
          <a:p>
            <a:r>
              <a:rPr lang="pt-BR" dirty="0">
                <a:solidFill>
                  <a:srgbClr val="FF0000"/>
                </a:solidFill>
              </a:rPr>
              <a:t>Henrique</a:t>
            </a:r>
          </a:p>
        </p:txBody>
      </p:sp>
    </p:spTree>
    <p:extLst>
      <p:ext uri="{BB962C8B-B14F-4D97-AF65-F5344CB8AC3E}">
        <p14:creationId xmlns:p14="http://schemas.microsoft.com/office/powerpoint/2010/main" val="145081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773932" y="980728"/>
            <a:ext cx="8409445" cy="915888"/>
          </a:xfrm>
        </p:spPr>
        <p:txBody>
          <a:bodyPr/>
          <a:lstStyle/>
          <a:p>
            <a:pPr algn="ctr"/>
            <a:r>
              <a:rPr lang="pt-BR" b="1" dirty="0">
                <a:solidFill>
                  <a:srgbClr val="FF0000"/>
                </a:solidFill>
              </a:rPr>
              <a:t>RULES</a:t>
            </a:r>
            <a:endParaRPr lang="pt-BR" dirty="0">
              <a:solidFill>
                <a:srgbClr val="FF0000"/>
              </a:solidFill>
            </a:endParaRPr>
          </a:p>
        </p:txBody>
      </p:sp>
      <p:sp>
        <p:nvSpPr>
          <p:cNvPr id="14" name="Content Placeholder 13"/>
          <p:cNvSpPr>
            <a:spLocks noGrp="1"/>
          </p:cNvSpPr>
          <p:nvPr>
            <p:ph idx="1"/>
          </p:nvPr>
        </p:nvSpPr>
        <p:spPr>
          <a:xfrm>
            <a:off x="1773932" y="2780928"/>
            <a:ext cx="8280920" cy="3240360"/>
          </a:xfrm>
        </p:spPr>
        <p:txBody>
          <a:bodyPr>
            <a:normAutofit/>
          </a:bodyPr>
          <a:lstStyle/>
          <a:p>
            <a:pPr algn="just"/>
            <a:r>
              <a:rPr lang="pt-PT" dirty="0">
                <a:solidFill>
                  <a:schemeClr val="tx2"/>
                </a:solidFill>
              </a:rPr>
              <a:t>As regras (</a:t>
            </a:r>
            <a:r>
              <a:rPr lang="pt-PT" i="1" dirty="0">
                <a:solidFill>
                  <a:srgbClr val="00B050"/>
                </a:solidFill>
              </a:rPr>
              <a:t>rules</a:t>
            </a:r>
            <a:r>
              <a:rPr lang="pt-PT" dirty="0">
                <a:solidFill>
                  <a:schemeClr val="tx2"/>
                </a:solidFill>
              </a:rPr>
              <a:t>) permitem uma adição ou redefinição muito flexível do comportamento de cada método de teste em uma classe de teste.</a:t>
            </a:r>
          </a:p>
          <a:p>
            <a:pPr algn="just"/>
            <a:r>
              <a:rPr lang="pt-PT" dirty="0">
                <a:solidFill>
                  <a:schemeClr val="tx2"/>
                </a:solidFill>
              </a:rPr>
              <a:t> Os testadores podem reutilizar ou estender uma das Regras fornecidas abaixo, ou escrever suas próprias.</a:t>
            </a:r>
            <a:endParaRPr lang="pt-BR" dirty="0">
              <a:solidFill>
                <a:schemeClr val="tx2"/>
              </a:solidFill>
            </a:endParaRPr>
          </a:p>
          <a:p>
            <a:pPr marL="0" indent="0" algn="just">
              <a:buNone/>
            </a:pPr>
            <a:endParaRPr lang="en-US" dirty="0">
              <a:solidFill>
                <a:schemeClr val="tx2"/>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21</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solidFill>
                  <a:schemeClr val="tx2"/>
                </a:solidFill>
              </a:rPr>
              <a:t>Robson</a:t>
            </a:r>
          </a:p>
        </p:txBody>
      </p:sp>
    </p:spTree>
    <p:extLst>
      <p:ext uri="{BB962C8B-B14F-4D97-AF65-F5344CB8AC3E}">
        <p14:creationId xmlns:p14="http://schemas.microsoft.com/office/powerpoint/2010/main" val="383352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773932" y="980728"/>
            <a:ext cx="8409445" cy="915888"/>
          </a:xfrm>
        </p:spPr>
        <p:txBody>
          <a:bodyPr/>
          <a:lstStyle/>
          <a:p>
            <a:pPr algn="ctr"/>
            <a:r>
              <a:rPr lang="pt-BR" b="1" dirty="0">
                <a:solidFill>
                  <a:srgbClr val="FF0000"/>
                </a:solidFill>
              </a:rPr>
              <a:t>CATEGORIES</a:t>
            </a:r>
            <a:endParaRPr lang="pt-BR" dirty="0">
              <a:solidFill>
                <a:srgbClr val="FF0000"/>
              </a:solidFill>
            </a:endParaRPr>
          </a:p>
        </p:txBody>
      </p:sp>
      <p:sp>
        <p:nvSpPr>
          <p:cNvPr id="14" name="Content Placeholder 13"/>
          <p:cNvSpPr>
            <a:spLocks noGrp="1"/>
          </p:cNvSpPr>
          <p:nvPr>
            <p:ph idx="1"/>
          </p:nvPr>
        </p:nvSpPr>
        <p:spPr>
          <a:xfrm>
            <a:off x="1665412" y="2793284"/>
            <a:ext cx="9001000" cy="2664296"/>
          </a:xfrm>
        </p:spPr>
        <p:txBody>
          <a:bodyPr>
            <a:normAutofit/>
          </a:bodyPr>
          <a:lstStyle/>
          <a:p>
            <a:pPr algn="just"/>
            <a:r>
              <a:rPr lang="pt-PT" dirty="0">
                <a:solidFill>
                  <a:schemeClr val="tx2"/>
                </a:solidFill>
              </a:rPr>
              <a:t>A partir de um determinado conjunto de classes de teste, o “</a:t>
            </a:r>
            <a:r>
              <a:rPr lang="pt-PT" b="1" i="1" dirty="0">
                <a:solidFill>
                  <a:schemeClr val="accent3"/>
                </a:solidFill>
              </a:rPr>
              <a:t>runner categories</a:t>
            </a:r>
            <a:r>
              <a:rPr lang="pt-PT" dirty="0">
                <a:solidFill>
                  <a:schemeClr val="tx2"/>
                </a:solidFill>
              </a:rPr>
              <a:t>” executa apenas as classes e os métodos que são anotados com a categoria dada com a anotação </a:t>
            </a:r>
            <a:r>
              <a:rPr lang="pt-PT" b="1" dirty="0">
                <a:solidFill>
                  <a:schemeClr val="accent3"/>
                </a:solidFill>
              </a:rPr>
              <a:t>@ IncludeCategory </a:t>
            </a:r>
            <a:r>
              <a:rPr lang="pt-PT" dirty="0">
                <a:solidFill>
                  <a:schemeClr val="tx2"/>
                </a:solidFill>
              </a:rPr>
              <a:t>ou um subtipo dessa categoria. As classes ou interfaces podem ser usadas como categorias. Subtyping funciona, então se você diz </a:t>
            </a:r>
            <a:r>
              <a:rPr lang="pt-PT" b="1" dirty="0">
                <a:solidFill>
                  <a:schemeClr val="accent3"/>
                </a:solidFill>
              </a:rPr>
              <a:t>@IncludeCategory </a:t>
            </a:r>
            <a:r>
              <a:rPr lang="pt-PT" dirty="0">
                <a:solidFill>
                  <a:schemeClr val="tx2"/>
                </a:solidFill>
              </a:rPr>
              <a:t>(</a:t>
            </a:r>
            <a:r>
              <a:rPr lang="pt-PT" b="1" dirty="0">
                <a:solidFill>
                  <a:schemeClr val="accent6">
                    <a:lumMod val="75000"/>
                  </a:schemeClr>
                </a:solidFill>
              </a:rPr>
              <a:t>SuperClass</a:t>
            </a:r>
            <a:r>
              <a:rPr lang="pt-PT" dirty="0">
                <a:solidFill>
                  <a:schemeClr val="tx2"/>
                </a:solidFill>
              </a:rPr>
              <a:t>.</a:t>
            </a:r>
            <a:r>
              <a:rPr lang="pt-PT" b="1" dirty="0">
                <a:solidFill>
                  <a:schemeClr val="accent1"/>
                </a:solidFill>
              </a:rPr>
              <a:t>class</a:t>
            </a:r>
            <a:r>
              <a:rPr lang="pt-PT" dirty="0">
                <a:solidFill>
                  <a:schemeClr val="tx2"/>
                </a:solidFill>
              </a:rPr>
              <a:t>), um teste marcado como </a:t>
            </a:r>
            <a:r>
              <a:rPr lang="pt-PT" b="1" dirty="0">
                <a:solidFill>
                  <a:schemeClr val="accent3"/>
                </a:solidFill>
              </a:rPr>
              <a:t>@Category </a:t>
            </a:r>
            <a:r>
              <a:rPr lang="pt-PT" dirty="0">
                <a:solidFill>
                  <a:schemeClr val="tx2"/>
                </a:solidFill>
              </a:rPr>
              <a:t>({</a:t>
            </a:r>
            <a:r>
              <a:rPr lang="pt-PT" b="1" dirty="0">
                <a:solidFill>
                  <a:schemeClr val="accent6">
                    <a:lumMod val="75000"/>
                  </a:schemeClr>
                </a:solidFill>
              </a:rPr>
              <a:t>SubClass</a:t>
            </a:r>
            <a:r>
              <a:rPr lang="pt-PT" dirty="0">
                <a:solidFill>
                  <a:schemeClr val="tx2"/>
                </a:solidFill>
              </a:rPr>
              <a:t>.</a:t>
            </a:r>
            <a:r>
              <a:rPr lang="pt-PT" b="1" dirty="0">
                <a:solidFill>
                  <a:schemeClr val="accent1"/>
                </a:solidFill>
              </a:rPr>
              <a:t>class</a:t>
            </a:r>
            <a:r>
              <a:rPr lang="pt-PT" dirty="0">
                <a:solidFill>
                  <a:schemeClr val="tx2"/>
                </a:solidFill>
              </a:rPr>
              <a:t>}) será executado.</a:t>
            </a:r>
            <a:endParaRPr lang="en-US" dirty="0">
              <a:solidFill>
                <a:schemeClr val="tx2"/>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22</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solidFill>
                  <a:schemeClr val="tx2"/>
                </a:solidFill>
              </a:rPr>
              <a:t>Robson</a:t>
            </a:r>
          </a:p>
        </p:txBody>
      </p:sp>
    </p:spTree>
    <p:extLst>
      <p:ext uri="{BB962C8B-B14F-4D97-AF65-F5344CB8AC3E}">
        <p14:creationId xmlns:p14="http://schemas.microsoft.com/office/powerpoint/2010/main" val="232213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23</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8" y="614667"/>
            <a:ext cx="11089230" cy="5628665"/>
          </a:xfrm>
          <a:prstGeom prst="rect">
            <a:avLst/>
          </a:prstGeom>
        </p:spPr>
      </p:pic>
    </p:spTree>
    <p:extLst>
      <p:ext uri="{BB962C8B-B14F-4D97-AF65-F5344CB8AC3E}">
        <p14:creationId xmlns:p14="http://schemas.microsoft.com/office/powerpoint/2010/main" val="214676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24</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6" y="253760"/>
            <a:ext cx="11377264" cy="6047298"/>
          </a:xfrm>
          <a:prstGeom prst="rect">
            <a:avLst/>
          </a:prstGeom>
        </p:spPr>
      </p:pic>
    </p:spTree>
    <p:extLst>
      <p:ext uri="{BB962C8B-B14F-4D97-AF65-F5344CB8AC3E}">
        <p14:creationId xmlns:p14="http://schemas.microsoft.com/office/powerpoint/2010/main" val="12964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25</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43" y="190958"/>
            <a:ext cx="11618740" cy="6192686"/>
          </a:xfrm>
          <a:prstGeom prst="rect">
            <a:avLst/>
          </a:prstGeom>
        </p:spPr>
      </p:pic>
    </p:spTree>
    <p:extLst>
      <p:ext uri="{BB962C8B-B14F-4D97-AF65-F5344CB8AC3E}">
        <p14:creationId xmlns:p14="http://schemas.microsoft.com/office/powerpoint/2010/main" val="30892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26</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3" y="165430"/>
            <a:ext cx="11521280" cy="6111434"/>
          </a:xfrm>
          <a:prstGeom prst="rect">
            <a:avLst/>
          </a:prstGeom>
        </p:spPr>
      </p:pic>
    </p:spTree>
    <p:extLst>
      <p:ext uri="{BB962C8B-B14F-4D97-AF65-F5344CB8AC3E}">
        <p14:creationId xmlns:p14="http://schemas.microsoft.com/office/powerpoint/2010/main" val="301296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pt-BR" smtClean="0"/>
              <a:t>27</a:t>
            </a:fld>
            <a:endParaRPr lang="pt-BR"/>
          </a:p>
        </p:txBody>
      </p:sp>
      <p:sp>
        <p:nvSpPr>
          <p:cNvPr id="5" name="TextBox 4"/>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1053852" y="1227900"/>
            <a:ext cx="10153128" cy="688932"/>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4400" b="1" dirty="0">
                <a:solidFill>
                  <a:srgbClr val="FF0000"/>
                </a:solidFill>
              </a:rPr>
              <a:t>RESUMINDO</a:t>
            </a:r>
            <a:endParaRPr lang="pt-BR" sz="4400" dirty="0">
              <a:solidFill>
                <a:srgbClr val="FF0000"/>
              </a:solidFill>
            </a:endParaRPr>
          </a:p>
        </p:txBody>
      </p:sp>
      <p:sp>
        <p:nvSpPr>
          <p:cNvPr id="2" name="TextBox 1"/>
          <p:cNvSpPr txBox="1"/>
          <p:nvPr/>
        </p:nvSpPr>
        <p:spPr>
          <a:xfrm>
            <a:off x="1773932" y="2636912"/>
            <a:ext cx="8640960"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solidFill>
                  <a:schemeClr val="tx2"/>
                </a:solidFill>
              </a:rPr>
              <a:t>Testes devem ter nomes descritivos.</a:t>
            </a:r>
          </a:p>
          <a:p>
            <a:pPr marL="285750" indent="-285750">
              <a:buFont typeface="Arial" panose="020B0604020202020204" pitchFamily="34" charset="0"/>
              <a:buChar char="•"/>
            </a:pPr>
            <a:r>
              <a:rPr lang="pt-BR" sz="2400" dirty="0">
                <a:solidFill>
                  <a:schemeClr val="tx2"/>
                </a:solidFill>
              </a:rPr>
              <a:t>Testes devem ser independentes.</a:t>
            </a:r>
          </a:p>
          <a:p>
            <a:pPr marL="285750" indent="-285750">
              <a:buFont typeface="Arial" panose="020B0604020202020204" pitchFamily="34" charset="0"/>
              <a:buChar char="•"/>
            </a:pPr>
            <a:r>
              <a:rPr lang="pt-BR" sz="2400" dirty="0">
                <a:solidFill>
                  <a:schemeClr val="tx2"/>
                </a:solidFill>
              </a:rPr>
              <a:t>Executados em qualquer ordem.</a:t>
            </a:r>
          </a:p>
          <a:p>
            <a:pPr marL="285750" indent="-285750">
              <a:buFont typeface="Arial" panose="020B0604020202020204" pitchFamily="34" charset="0"/>
              <a:buChar char="•"/>
            </a:pPr>
            <a:r>
              <a:rPr lang="pt-BR" sz="2400" dirty="0">
                <a:solidFill>
                  <a:schemeClr val="tx2"/>
                </a:solidFill>
              </a:rPr>
              <a:t>Possuem 3 etapas: </a:t>
            </a:r>
            <a:r>
              <a:rPr lang="pt-BR" sz="2400" dirty="0">
                <a:solidFill>
                  <a:srgbClr val="FF0000"/>
                </a:solidFill>
              </a:rPr>
              <a:t>Arrange</a:t>
            </a:r>
            <a:r>
              <a:rPr lang="pt-BR" sz="2400" dirty="0">
                <a:solidFill>
                  <a:schemeClr val="tx2"/>
                </a:solidFill>
              </a:rPr>
              <a:t>, </a:t>
            </a:r>
            <a:r>
              <a:rPr lang="pt-BR" sz="2400" dirty="0">
                <a:solidFill>
                  <a:srgbClr val="00B050"/>
                </a:solidFill>
              </a:rPr>
              <a:t>Act</a:t>
            </a:r>
            <a:r>
              <a:rPr lang="pt-BR" sz="2400" dirty="0">
                <a:solidFill>
                  <a:schemeClr val="tx2"/>
                </a:solidFill>
              </a:rPr>
              <a:t>, </a:t>
            </a:r>
            <a:r>
              <a:rPr lang="pt-BR" sz="2400" dirty="0">
                <a:solidFill>
                  <a:schemeClr val="accent1"/>
                </a:solidFill>
              </a:rPr>
              <a:t>Assert</a:t>
            </a:r>
            <a:r>
              <a:rPr lang="pt-BR" sz="2400" dirty="0">
                <a:solidFill>
                  <a:schemeClr val="tx2"/>
                </a:solidFill>
              </a:rPr>
              <a:t>.</a:t>
            </a:r>
          </a:p>
          <a:p>
            <a:pPr marL="285750" indent="-285750">
              <a:buFont typeface="Arial" panose="020B0604020202020204" pitchFamily="34" charset="0"/>
              <a:buChar char="•"/>
            </a:pPr>
            <a:r>
              <a:rPr lang="pt-BR" sz="2400" dirty="0">
                <a:solidFill>
                  <a:schemeClr val="tx2"/>
                </a:solidFill>
              </a:rPr>
              <a:t>Um teste testa um aspecto. E apenas um Assert por teste.</a:t>
            </a:r>
          </a:p>
          <a:p>
            <a:pPr marL="285750" indent="-285750">
              <a:buFont typeface="Arial" panose="020B0604020202020204" pitchFamily="34" charset="0"/>
              <a:buChar char="•"/>
            </a:pPr>
            <a:r>
              <a:rPr lang="pt-BR" sz="2400" dirty="0">
                <a:solidFill>
                  <a:schemeClr val="tx2"/>
                </a:solidFill>
              </a:rPr>
              <a:t>Teste são legais.</a:t>
            </a:r>
          </a:p>
        </p:txBody>
      </p:sp>
    </p:spTree>
    <p:extLst>
      <p:ext uri="{BB962C8B-B14F-4D97-AF65-F5344CB8AC3E}">
        <p14:creationId xmlns:p14="http://schemas.microsoft.com/office/powerpoint/2010/main" val="195829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pt-BR" smtClean="0"/>
              <a:t>28</a:t>
            </a:fld>
            <a:endParaRPr lang="pt-BR"/>
          </a:p>
        </p:txBody>
      </p:sp>
      <p:sp>
        <p:nvSpPr>
          <p:cNvPr id="6" name="Title 12"/>
          <p:cNvSpPr txBox="1">
            <a:spLocks/>
          </p:cNvSpPr>
          <p:nvPr/>
        </p:nvSpPr>
        <p:spPr>
          <a:xfrm>
            <a:off x="1269877" y="2228465"/>
            <a:ext cx="9649072"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b="1" dirty="0">
                <a:solidFill>
                  <a:srgbClr val="FF0000"/>
                </a:solidFill>
              </a:rPr>
              <a:t>Aplicando o J</a:t>
            </a:r>
            <a:r>
              <a:rPr lang="pt-BR" b="1" dirty="0">
                <a:solidFill>
                  <a:srgbClr val="00B050"/>
                </a:solidFill>
              </a:rPr>
              <a:t>Unit</a:t>
            </a:r>
            <a:endParaRPr lang="pt-BR" dirty="0">
              <a:solidFill>
                <a:srgbClr val="00B050"/>
              </a:solidFill>
            </a:endParaRPr>
          </a:p>
        </p:txBody>
      </p:sp>
      <p:sp>
        <p:nvSpPr>
          <p:cNvPr id="7" name="TextBox 6"/>
          <p:cNvSpPr txBox="1"/>
          <p:nvPr/>
        </p:nvSpPr>
        <p:spPr>
          <a:xfrm>
            <a:off x="837828" y="3344895"/>
            <a:ext cx="10513167" cy="769441"/>
          </a:xfrm>
          <a:prstGeom prst="rect">
            <a:avLst/>
          </a:prstGeom>
          <a:noFill/>
        </p:spPr>
        <p:txBody>
          <a:bodyPr wrap="square" rtlCol="0">
            <a:spAutoFit/>
          </a:bodyPr>
          <a:lstStyle/>
          <a:p>
            <a:pPr algn="ctr"/>
            <a:r>
              <a:rPr lang="pt-BR" sz="2200" dirty="0">
                <a:solidFill>
                  <a:schemeClr val="tx2"/>
                </a:solidFill>
              </a:rPr>
              <a:t>Colocando na prática o </a:t>
            </a:r>
            <a:r>
              <a:rPr lang="pt-BR" sz="2200" dirty="0">
                <a:solidFill>
                  <a:srgbClr val="FF0000"/>
                </a:solidFill>
              </a:rPr>
              <a:t>J</a:t>
            </a:r>
            <a:r>
              <a:rPr lang="pt-BR" sz="2200" dirty="0">
                <a:solidFill>
                  <a:srgbClr val="00B050"/>
                </a:solidFill>
              </a:rPr>
              <a:t>Unit </a:t>
            </a:r>
            <a:r>
              <a:rPr lang="pt-BR" sz="2200" dirty="0">
                <a:solidFill>
                  <a:schemeClr val="tx2"/>
                </a:solidFill>
              </a:rPr>
              <a:t>em outros projetos por: </a:t>
            </a:r>
          </a:p>
          <a:p>
            <a:pPr algn="ctr"/>
            <a:r>
              <a:rPr lang="pt-BR" sz="2200" dirty="0">
                <a:solidFill>
                  <a:schemeClr val="tx2"/>
                </a:solidFill>
              </a:rPr>
              <a:t>Henrique Vasconcelos.</a:t>
            </a:r>
          </a:p>
        </p:txBody>
      </p:sp>
      <p:sp>
        <p:nvSpPr>
          <p:cNvPr id="10" name="TextBox 9"/>
          <p:cNvSpPr txBox="1"/>
          <p:nvPr/>
        </p:nvSpPr>
        <p:spPr>
          <a:xfrm>
            <a:off x="9121868" y="6354248"/>
            <a:ext cx="1061509" cy="369332"/>
          </a:xfrm>
          <a:prstGeom prst="rect">
            <a:avLst/>
          </a:prstGeom>
          <a:noFill/>
        </p:spPr>
        <p:txBody>
          <a:bodyPr wrap="none" rtlCol="0">
            <a:spAutoFit/>
          </a:bodyPr>
          <a:lstStyle/>
          <a:p>
            <a:r>
              <a:rPr lang="pt-BR" dirty="0"/>
              <a:t>Henrique</a:t>
            </a:r>
          </a:p>
        </p:txBody>
      </p:sp>
    </p:spTree>
    <p:extLst>
      <p:ext uri="{BB962C8B-B14F-4D97-AF65-F5344CB8AC3E}">
        <p14:creationId xmlns:p14="http://schemas.microsoft.com/office/powerpoint/2010/main" val="95878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01" y="404664"/>
            <a:ext cx="11934024" cy="6048672"/>
          </a:xfrm>
        </p:spPr>
      </p:pic>
      <p:sp>
        <p:nvSpPr>
          <p:cNvPr id="2" name="Slide Number Placeholder 1"/>
          <p:cNvSpPr>
            <a:spLocks noGrp="1"/>
          </p:cNvSpPr>
          <p:nvPr>
            <p:ph type="sldNum" sz="quarter" idx="12"/>
          </p:nvPr>
        </p:nvSpPr>
        <p:spPr/>
        <p:txBody>
          <a:bodyPr/>
          <a:lstStyle/>
          <a:p>
            <a:fld id="{2A013F82-EE5E-44EE-A61D-E31C6657F26F}" type="slidenum">
              <a:rPr lang="pt-BR" smtClean="0"/>
              <a:t>29</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18076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053852" y="1981180"/>
            <a:ext cx="10513168" cy="4373068"/>
          </a:xfrm>
        </p:spPr>
        <p:txBody>
          <a:bodyPr>
            <a:noAutofit/>
          </a:bodyPr>
          <a:lstStyle/>
          <a:p>
            <a:pPr algn="just"/>
            <a:r>
              <a:rPr lang="pt-PT" sz="2600" dirty="0">
                <a:solidFill>
                  <a:srgbClr val="FF0000"/>
                </a:solidFill>
              </a:rPr>
              <a:t>J</a:t>
            </a:r>
            <a:r>
              <a:rPr lang="pt-PT" sz="2600" dirty="0">
                <a:solidFill>
                  <a:srgbClr val="00B050"/>
                </a:solidFill>
              </a:rPr>
              <a:t>Unit</a:t>
            </a:r>
            <a:r>
              <a:rPr lang="pt-BR" sz="2600" dirty="0">
                <a:solidFill>
                  <a:schemeClr val="tx2"/>
                </a:solidFill>
              </a:rPr>
              <a:t> foi originalmente escrito por </a:t>
            </a:r>
            <a:r>
              <a:rPr lang="pt-BR" sz="2600" dirty="0">
                <a:solidFill>
                  <a:srgbClr val="FF0000"/>
                </a:solidFill>
              </a:rPr>
              <a:t>Erich</a:t>
            </a:r>
            <a:r>
              <a:rPr lang="pt-BR" sz="2600" dirty="0">
                <a:solidFill>
                  <a:schemeClr val="tx2"/>
                </a:solidFill>
              </a:rPr>
              <a:t> </a:t>
            </a:r>
            <a:r>
              <a:rPr lang="pt-BR" sz="2600" dirty="0">
                <a:solidFill>
                  <a:srgbClr val="00B050"/>
                </a:solidFill>
              </a:rPr>
              <a:t>Gamma</a:t>
            </a:r>
            <a:r>
              <a:rPr lang="pt-BR" sz="2600" dirty="0">
                <a:solidFill>
                  <a:schemeClr val="tx2"/>
                </a:solidFill>
              </a:rPr>
              <a:t> e </a:t>
            </a:r>
            <a:r>
              <a:rPr lang="pt-BR" sz="2600" dirty="0">
                <a:solidFill>
                  <a:srgbClr val="00B050"/>
                </a:solidFill>
              </a:rPr>
              <a:t>Kent</a:t>
            </a:r>
            <a:r>
              <a:rPr lang="pt-BR" sz="2600" dirty="0">
                <a:solidFill>
                  <a:schemeClr val="tx2"/>
                </a:solidFill>
              </a:rPr>
              <a:t> </a:t>
            </a:r>
            <a:r>
              <a:rPr lang="pt-BR" sz="2600" dirty="0">
                <a:solidFill>
                  <a:srgbClr val="FF0000"/>
                </a:solidFill>
              </a:rPr>
              <a:t>Beck</a:t>
            </a:r>
            <a:r>
              <a:rPr lang="pt-BR" sz="2600" dirty="0">
                <a:solidFill>
                  <a:schemeClr val="tx2"/>
                </a:solidFill>
              </a:rPr>
              <a:t>. Ken Beck aliás, também é um dos criadores da metodologia de desenvolvimento </a:t>
            </a:r>
            <a:r>
              <a:rPr lang="pt-BR" sz="2600" dirty="0">
                <a:solidFill>
                  <a:schemeClr val="accent1"/>
                </a:solidFill>
              </a:rPr>
              <a:t>XP</a:t>
            </a:r>
            <a:r>
              <a:rPr lang="pt-BR" sz="2600" dirty="0">
                <a:solidFill>
                  <a:schemeClr val="tx2"/>
                </a:solidFill>
              </a:rPr>
              <a:t> (</a:t>
            </a:r>
            <a:r>
              <a:rPr lang="pt-BR" sz="2600" b="1" i="1" dirty="0">
                <a:solidFill>
                  <a:schemeClr val="accent1"/>
                </a:solidFill>
              </a:rPr>
              <a:t>Extreme Programming</a:t>
            </a:r>
            <a:r>
              <a:rPr lang="pt-BR" sz="2600" dirty="0">
                <a:solidFill>
                  <a:schemeClr val="tx2"/>
                </a:solidFill>
              </a:rPr>
              <a:t>) e um dos dezessete signatários originais no </a:t>
            </a:r>
            <a:r>
              <a:rPr lang="pt-BR" sz="2600" i="1" dirty="0">
                <a:solidFill>
                  <a:schemeClr val="accent3"/>
                </a:solidFill>
              </a:rPr>
              <a:t>Manifesto Ágile</a:t>
            </a:r>
            <a:r>
              <a:rPr lang="pt-BR" sz="2600" dirty="0">
                <a:solidFill>
                  <a:schemeClr val="tx2"/>
                </a:solidFill>
              </a:rPr>
              <a:t>.</a:t>
            </a:r>
          </a:p>
          <a:p>
            <a:pPr algn="just"/>
            <a:r>
              <a:rPr lang="pt-PT" sz="2600" dirty="0">
                <a:solidFill>
                  <a:schemeClr val="tx2"/>
                </a:solidFill>
              </a:rPr>
              <a:t>Atualmente o </a:t>
            </a:r>
            <a:r>
              <a:rPr lang="pt-PT" sz="2600" dirty="0">
                <a:solidFill>
                  <a:srgbClr val="FF0000"/>
                </a:solidFill>
              </a:rPr>
              <a:t>J</a:t>
            </a:r>
            <a:r>
              <a:rPr lang="pt-PT" sz="2600" dirty="0">
                <a:solidFill>
                  <a:srgbClr val="00B050"/>
                </a:solidFill>
              </a:rPr>
              <a:t>Unit</a:t>
            </a:r>
            <a:r>
              <a:rPr lang="pt-BR" sz="2600" dirty="0"/>
              <a:t> </a:t>
            </a:r>
            <a:r>
              <a:rPr lang="pt-BR" sz="2600" dirty="0">
                <a:solidFill>
                  <a:schemeClr val="tx2"/>
                </a:solidFill>
              </a:rPr>
              <a:t>pode ser encontrado na versão 5, embora a versão 4 ainda seja a mais utilizada. Em Outubro de 2017 o JUnit completou 20 anos.</a:t>
            </a:r>
          </a:p>
          <a:p>
            <a:pPr algn="just"/>
            <a:r>
              <a:rPr lang="pt-BR" sz="2600" dirty="0">
                <a:solidFill>
                  <a:schemeClr val="tx2"/>
                </a:solidFill>
              </a:rPr>
              <a:t>O </a:t>
            </a:r>
            <a:r>
              <a:rPr lang="pt-PT" sz="2600" dirty="0">
                <a:solidFill>
                  <a:srgbClr val="FF0000"/>
                </a:solidFill>
              </a:rPr>
              <a:t>J</a:t>
            </a:r>
            <a:r>
              <a:rPr lang="pt-PT" sz="2600" dirty="0">
                <a:solidFill>
                  <a:srgbClr val="00B050"/>
                </a:solidFill>
              </a:rPr>
              <a:t>Unit</a:t>
            </a:r>
            <a:r>
              <a:rPr lang="pt-BR" sz="2600" dirty="0">
                <a:solidFill>
                  <a:schemeClr val="tx2"/>
                </a:solidFill>
              </a:rPr>
              <a:t> é suportado nas principais ferramentas do mundo </a:t>
            </a:r>
            <a:r>
              <a:rPr lang="pt-BR" sz="2600" dirty="0">
                <a:solidFill>
                  <a:srgbClr val="FF0000"/>
                </a:solidFill>
              </a:rPr>
              <a:t>Java</a:t>
            </a:r>
            <a:r>
              <a:rPr lang="pt-BR" sz="2600" dirty="0">
                <a:solidFill>
                  <a:schemeClr val="tx2"/>
                </a:solidFill>
              </a:rPr>
              <a:t>.</a:t>
            </a:r>
          </a:p>
          <a:p>
            <a:pPr algn="just"/>
            <a:r>
              <a:rPr lang="pt-BR" sz="2600" i="1" dirty="0">
                <a:solidFill>
                  <a:schemeClr val="tx2"/>
                </a:solidFill>
              </a:rPr>
              <a:t>Eclipse, Netbeans, IntelliJ, Ant, Maven, Jenkins, Gradle </a:t>
            </a:r>
            <a:r>
              <a:rPr lang="pt-BR" sz="2600" dirty="0">
                <a:solidFill>
                  <a:schemeClr val="tx2"/>
                </a:solidFill>
              </a:rPr>
              <a:t>e etc.</a:t>
            </a:r>
          </a:p>
          <a:p>
            <a:pPr marL="0" indent="0" algn="just">
              <a:buNone/>
            </a:pPr>
            <a:endParaRPr lang="pt-BR" sz="2600" dirty="0"/>
          </a:p>
          <a:p>
            <a:pPr marL="0" indent="0" algn="just">
              <a:buNone/>
            </a:pPr>
            <a:endParaRPr lang="pt-BR" sz="2600" dirty="0"/>
          </a:p>
          <a:p>
            <a:pPr marL="0" indent="0" algn="just">
              <a:buNone/>
            </a:pPr>
            <a:endParaRPr lang="pt-PT" sz="2600" dirty="0">
              <a:solidFill>
                <a:schemeClr val="accent1">
                  <a:lumMod val="20000"/>
                  <a:lumOff val="80000"/>
                </a:schemeClr>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3</a:t>
            </a:fld>
            <a:endParaRPr lang="pt-BR" dirty="0"/>
          </a:p>
        </p:txBody>
      </p:sp>
      <p:sp>
        <p:nvSpPr>
          <p:cNvPr id="5" name="TextBox 4"/>
          <p:cNvSpPr txBox="1"/>
          <p:nvPr/>
        </p:nvSpPr>
        <p:spPr>
          <a:xfrm>
            <a:off x="9121868" y="6354248"/>
            <a:ext cx="1331390" cy="369332"/>
          </a:xfrm>
          <a:prstGeom prst="rect">
            <a:avLst/>
          </a:prstGeom>
          <a:noFill/>
        </p:spPr>
        <p:txBody>
          <a:bodyPr wrap="none" rtlCol="0">
            <a:spAutoFit/>
          </a:bodyPr>
          <a:lstStyle/>
          <a:p>
            <a:r>
              <a:rPr lang="pt-BR" dirty="0">
                <a:solidFill>
                  <a:schemeClr val="tx2"/>
                </a:solidFill>
              </a:rPr>
              <a:t>Ana Cristina</a:t>
            </a:r>
          </a:p>
        </p:txBody>
      </p:sp>
      <p:sp>
        <p:nvSpPr>
          <p:cNvPr id="6" name="Rectangle 5"/>
          <p:cNvSpPr/>
          <p:nvPr/>
        </p:nvSpPr>
        <p:spPr>
          <a:xfrm>
            <a:off x="1053852" y="620688"/>
            <a:ext cx="10081120" cy="707886"/>
          </a:xfrm>
          <a:prstGeom prst="rect">
            <a:avLst/>
          </a:prstGeom>
        </p:spPr>
        <p:txBody>
          <a:bodyPr wrap="square">
            <a:spAutoFit/>
          </a:bodyPr>
          <a:lstStyle/>
          <a:p>
            <a:pPr algn="ctr"/>
            <a:r>
              <a:rPr lang="pt-PT" sz="4000" dirty="0">
                <a:solidFill>
                  <a:schemeClr val="accent1">
                    <a:lumMod val="20000"/>
                    <a:lumOff val="80000"/>
                  </a:schemeClr>
                </a:solidFill>
              </a:rPr>
              <a:t>AINDA SOBRE </a:t>
            </a:r>
            <a:r>
              <a:rPr lang="pt-PT" sz="4000" dirty="0">
                <a:solidFill>
                  <a:srgbClr val="FF0000"/>
                </a:solidFill>
              </a:rPr>
              <a:t>J</a:t>
            </a:r>
            <a:r>
              <a:rPr lang="pt-PT" sz="4000" dirty="0">
                <a:solidFill>
                  <a:srgbClr val="00B050"/>
                </a:solidFill>
              </a:rPr>
              <a:t>UNIT</a:t>
            </a:r>
            <a:endParaRPr lang="pt-PT" sz="4000" dirty="0">
              <a:solidFill>
                <a:schemeClr val="accent1">
                  <a:lumMod val="20000"/>
                  <a:lumOff val="80000"/>
                </a:schemeClr>
              </a:solidFill>
            </a:endParaRPr>
          </a:p>
        </p:txBody>
      </p:sp>
    </p:spTree>
    <p:extLst>
      <p:ext uri="{BB962C8B-B14F-4D97-AF65-F5344CB8AC3E}">
        <p14:creationId xmlns:p14="http://schemas.microsoft.com/office/powerpoint/2010/main" val="273950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50" y="404664"/>
            <a:ext cx="11922526" cy="6048672"/>
          </a:xfrm>
        </p:spPr>
      </p:pic>
      <p:sp>
        <p:nvSpPr>
          <p:cNvPr id="2" name="Slide Number Placeholder 1"/>
          <p:cNvSpPr>
            <a:spLocks noGrp="1"/>
          </p:cNvSpPr>
          <p:nvPr>
            <p:ph type="sldNum" sz="quarter" idx="12"/>
          </p:nvPr>
        </p:nvSpPr>
        <p:spPr/>
        <p:txBody>
          <a:bodyPr/>
          <a:lstStyle/>
          <a:p>
            <a:fld id="{2A013F82-EE5E-44EE-A61D-E31C6657F26F}" type="slidenum">
              <a:rPr lang="pt-BR" smtClean="0"/>
              <a:t>30</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39495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01" y="410531"/>
            <a:ext cx="11934024" cy="6036937"/>
          </a:xfrm>
        </p:spPr>
      </p:pic>
      <p:sp>
        <p:nvSpPr>
          <p:cNvPr id="2" name="Slide Number Placeholder 1"/>
          <p:cNvSpPr>
            <a:spLocks noGrp="1"/>
          </p:cNvSpPr>
          <p:nvPr>
            <p:ph type="sldNum" sz="quarter" idx="12"/>
          </p:nvPr>
        </p:nvSpPr>
        <p:spPr/>
        <p:txBody>
          <a:bodyPr/>
          <a:lstStyle/>
          <a:p>
            <a:fld id="{2A013F82-EE5E-44EE-A61D-E31C6657F26F}" type="slidenum">
              <a:rPr lang="pt-BR" smtClean="0"/>
              <a:t>31</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99938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439" y="410531"/>
            <a:ext cx="11881948" cy="6036937"/>
          </a:xfrm>
        </p:spPr>
      </p:pic>
      <p:sp>
        <p:nvSpPr>
          <p:cNvPr id="2" name="Slide Number Placeholder 1"/>
          <p:cNvSpPr>
            <a:spLocks noGrp="1"/>
          </p:cNvSpPr>
          <p:nvPr>
            <p:ph type="sldNum" sz="quarter" idx="12"/>
          </p:nvPr>
        </p:nvSpPr>
        <p:spPr/>
        <p:txBody>
          <a:bodyPr/>
          <a:lstStyle/>
          <a:p>
            <a:fld id="{2A013F82-EE5E-44EE-A61D-E31C6657F26F}" type="slidenum">
              <a:rPr lang="pt-BR" smtClean="0"/>
              <a:t>32</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381889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10" y="410531"/>
            <a:ext cx="11893405" cy="6036937"/>
          </a:xfrm>
        </p:spPr>
      </p:pic>
      <p:sp>
        <p:nvSpPr>
          <p:cNvPr id="2" name="Slide Number Placeholder 1"/>
          <p:cNvSpPr>
            <a:spLocks noGrp="1"/>
          </p:cNvSpPr>
          <p:nvPr>
            <p:ph type="sldNum" sz="quarter" idx="12"/>
          </p:nvPr>
        </p:nvSpPr>
        <p:spPr/>
        <p:txBody>
          <a:bodyPr/>
          <a:lstStyle/>
          <a:p>
            <a:fld id="{2A013F82-EE5E-44EE-A61D-E31C6657F26F}" type="slidenum">
              <a:rPr lang="pt-BR" smtClean="0"/>
              <a:t>33</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16359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10" y="416391"/>
            <a:ext cx="11893405" cy="6025216"/>
          </a:xfrm>
        </p:spPr>
      </p:pic>
      <p:sp>
        <p:nvSpPr>
          <p:cNvPr id="2" name="Slide Number Placeholder 1"/>
          <p:cNvSpPr>
            <a:spLocks noGrp="1"/>
          </p:cNvSpPr>
          <p:nvPr>
            <p:ph type="sldNum" sz="quarter" idx="12"/>
          </p:nvPr>
        </p:nvSpPr>
        <p:spPr/>
        <p:txBody>
          <a:bodyPr/>
          <a:lstStyle/>
          <a:p>
            <a:fld id="{2A013F82-EE5E-44EE-A61D-E31C6657F26F}" type="slidenum">
              <a:rPr lang="pt-BR" smtClean="0"/>
              <a:t>34</a:t>
            </a:fld>
            <a:endParaRPr lang="pt-BR" dirty="0"/>
          </a:p>
        </p:txBody>
      </p:sp>
      <p:sp>
        <p:nvSpPr>
          <p:cNvPr id="4" name="TextBox 3"/>
          <p:cNvSpPr txBox="1"/>
          <p:nvPr/>
        </p:nvSpPr>
        <p:spPr>
          <a:xfrm>
            <a:off x="9716556" y="5807776"/>
            <a:ext cx="1061509" cy="369332"/>
          </a:xfrm>
          <a:prstGeom prst="rect">
            <a:avLst/>
          </a:prstGeom>
          <a:noFill/>
        </p:spPr>
        <p:txBody>
          <a:bodyPr wrap="none" rtlCol="0">
            <a:spAutoFit/>
          </a:bodyPr>
          <a:lstStyle/>
          <a:p>
            <a:r>
              <a:rPr lang="pt-BR" dirty="0">
                <a:solidFill>
                  <a:schemeClr val="tx2"/>
                </a:solidFill>
              </a:rPr>
              <a:t>Henrique</a:t>
            </a:r>
          </a:p>
        </p:txBody>
      </p:sp>
    </p:spTree>
    <p:extLst>
      <p:ext uri="{BB962C8B-B14F-4D97-AF65-F5344CB8AC3E}">
        <p14:creationId xmlns:p14="http://schemas.microsoft.com/office/powerpoint/2010/main" val="378660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A013F82-EE5E-44EE-A61D-E31C6657F26F}" type="slidenum">
              <a:rPr lang="pt-BR" smtClean="0"/>
              <a:t>35</a:t>
            </a:fld>
            <a:endParaRPr lang="pt-BR"/>
          </a:p>
        </p:txBody>
      </p:sp>
      <p:sp>
        <p:nvSpPr>
          <p:cNvPr id="2" name="TextBox 1"/>
          <p:cNvSpPr txBox="1"/>
          <p:nvPr/>
        </p:nvSpPr>
        <p:spPr>
          <a:xfrm>
            <a:off x="1557908" y="1947604"/>
            <a:ext cx="9649072" cy="3785652"/>
          </a:xfrm>
          <a:prstGeom prst="rect">
            <a:avLst/>
          </a:prstGeom>
          <a:noFill/>
        </p:spPr>
        <p:txBody>
          <a:bodyPr wrap="square" rtlCol="0">
            <a:spAutoFit/>
          </a:bodyPr>
          <a:lstStyle/>
          <a:p>
            <a:pPr algn="ctr"/>
            <a:endParaRPr lang="pt-BR" sz="4800" b="1" dirty="0">
              <a:solidFill>
                <a:srgbClr val="FF0000"/>
              </a:solidFill>
            </a:endParaRPr>
          </a:p>
          <a:p>
            <a:pPr algn="just"/>
            <a:endParaRPr lang="pt-BR" sz="4800" b="1" dirty="0">
              <a:solidFill>
                <a:srgbClr val="FF0000"/>
              </a:solidFill>
            </a:endParaRPr>
          </a:p>
          <a:p>
            <a:pPr algn="just"/>
            <a:endParaRPr lang="pt-BR" dirty="0"/>
          </a:p>
          <a:p>
            <a:pPr algn="just"/>
            <a:r>
              <a:rPr lang="pt-BR" dirty="0">
                <a:solidFill>
                  <a:schemeClr val="accent3"/>
                </a:solidFill>
                <a:hlinkClick r:id="rId2"/>
              </a:rPr>
              <a:t>http://junit.org/junit4/</a:t>
            </a:r>
            <a:endParaRPr lang="pt-BR" dirty="0">
              <a:solidFill>
                <a:schemeClr val="accent3"/>
              </a:solidFill>
            </a:endParaRPr>
          </a:p>
          <a:p>
            <a:pPr algn="just"/>
            <a:r>
              <a:rPr lang="pt-BR" dirty="0">
                <a:solidFill>
                  <a:schemeClr val="accent3"/>
                </a:solidFill>
                <a:hlinkClick r:id="rId3"/>
              </a:rPr>
              <a:t>http://imasters.com.br/desenvolvimento/usando-tdd-para-chegar-ao-algoritmo-de-dijkstra/?trace=1519021197</a:t>
            </a:r>
            <a:endParaRPr lang="pt-BR" dirty="0">
              <a:solidFill>
                <a:schemeClr val="accent3"/>
              </a:solidFill>
            </a:endParaRPr>
          </a:p>
          <a:p>
            <a:pPr algn="just"/>
            <a:r>
              <a:rPr lang="pt-BR" dirty="0">
                <a:solidFill>
                  <a:schemeClr val="accent3"/>
                </a:solidFill>
                <a:hlinkClick r:id="rId4"/>
              </a:rPr>
              <a:t>http://blog.cleancoder.com/uncle-bob/2016/10/26/DijkstrasAlg.html</a:t>
            </a:r>
            <a:endParaRPr lang="pt-BR" dirty="0">
              <a:solidFill>
                <a:schemeClr val="accent3"/>
              </a:solidFill>
            </a:endParaRPr>
          </a:p>
          <a:p>
            <a:pPr algn="just"/>
            <a:r>
              <a:rPr lang="pt-BR" dirty="0">
                <a:solidFill>
                  <a:schemeClr val="accent3"/>
                </a:solidFill>
                <a:hlinkClick r:id="rId5"/>
              </a:rPr>
              <a:t>http://tableless.com.br/tdd-por-que-usar/</a:t>
            </a:r>
            <a:endParaRPr lang="pt-BR" dirty="0">
              <a:solidFill>
                <a:schemeClr val="accent3"/>
              </a:solidFill>
            </a:endParaRPr>
          </a:p>
          <a:p>
            <a:pPr algn="just"/>
            <a:r>
              <a:rPr lang="pt-BR" dirty="0">
                <a:solidFill>
                  <a:schemeClr val="accent3"/>
                </a:solidFill>
              </a:rPr>
              <a:t>https://prezi.com/ryq0uugzc9nd/desenvolvimento-orientado-a-testes-tdd-na-pratica-com-junit-4/</a:t>
            </a:r>
          </a:p>
          <a:p>
            <a:pPr algn="just"/>
            <a:r>
              <a:rPr lang="pt-BR" dirty="0">
                <a:solidFill>
                  <a:schemeClr val="accent3"/>
                </a:solidFill>
              </a:rPr>
              <a:t>http://www.manifestoagil.com.br/</a:t>
            </a:r>
          </a:p>
        </p:txBody>
      </p:sp>
      <p:sp>
        <p:nvSpPr>
          <p:cNvPr id="3" name="TextBox 2"/>
          <p:cNvSpPr txBox="1"/>
          <p:nvPr/>
        </p:nvSpPr>
        <p:spPr>
          <a:xfrm>
            <a:off x="4510236" y="1124744"/>
            <a:ext cx="3960440" cy="769441"/>
          </a:xfrm>
          <a:prstGeom prst="rect">
            <a:avLst/>
          </a:prstGeom>
          <a:noFill/>
        </p:spPr>
        <p:txBody>
          <a:bodyPr wrap="square" rtlCol="0">
            <a:spAutoFit/>
          </a:bodyPr>
          <a:lstStyle/>
          <a:p>
            <a:r>
              <a:rPr lang="pt-BR" sz="4400" b="1" dirty="0">
                <a:solidFill>
                  <a:srgbClr val="FF0000"/>
                </a:solidFill>
              </a:rPr>
              <a:t>REFERÊNCIAS</a:t>
            </a:r>
            <a:endParaRPr lang="pt-BR" sz="4400" dirty="0"/>
          </a:p>
        </p:txBody>
      </p:sp>
    </p:spTree>
    <p:extLst>
      <p:ext uri="{BB962C8B-B14F-4D97-AF65-F5344CB8AC3E}">
        <p14:creationId xmlns:p14="http://schemas.microsoft.com/office/powerpoint/2010/main" val="332573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A013F82-EE5E-44EE-A61D-E31C6657F26F}" type="slidenum">
              <a:rPr lang="pt-BR" smtClean="0"/>
              <a:t>36</a:t>
            </a:fld>
            <a:endParaRPr lang="pt-BR"/>
          </a:p>
        </p:txBody>
      </p:sp>
      <p:sp>
        <p:nvSpPr>
          <p:cNvPr id="2" name="TextBox 1"/>
          <p:cNvSpPr txBox="1"/>
          <p:nvPr/>
        </p:nvSpPr>
        <p:spPr>
          <a:xfrm>
            <a:off x="3358109" y="4923472"/>
            <a:ext cx="5472608" cy="1477328"/>
          </a:xfrm>
          <a:prstGeom prst="rect">
            <a:avLst/>
          </a:prstGeom>
          <a:noFill/>
        </p:spPr>
        <p:txBody>
          <a:bodyPr wrap="square" rtlCol="0">
            <a:spAutoFit/>
          </a:bodyPr>
          <a:lstStyle/>
          <a:p>
            <a:pPr algn="ctr"/>
            <a:r>
              <a:rPr lang="pt-BR" sz="9000" b="1" dirty="0">
                <a:solidFill>
                  <a:srgbClr val="00B050"/>
                </a:solidFill>
              </a:rPr>
              <a:t>FIM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511" y="1124744"/>
            <a:ext cx="7791804" cy="36756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933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494665" y="384306"/>
            <a:ext cx="7715864" cy="739919"/>
          </a:xfrm>
        </p:spPr>
        <p:txBody>
          <a:bodyPr/>
          <a:lstStyle/>
          <a:p>
            <a:r>
              <a:rPr lang="pt-BR" i="1" dirty="0">
                <a:solidFill>
                  <a:srgbClr val="FF0000"/>
                </a:solidFill>
              </a:rPr>
              <a:t>Erich</a:t>
            </a:r>
            <a:r>
              <a:rPr lang="pt-BR" i="1" dirty="0">
                <a:solidFill>
                  <a:schemeClr val="accent1">
                    <a:lumMod val="20000"/>
                    <a:lumOff val="80000"/>
                  </a:schemeClr>
                </a:solidFill>
              </a:rPr>
              <a:t> </a:t>
            </a:r>
            <a:r>
              <a:rPr lang="pt-BR" i="1" dirty="0">
                <a:solidFill>
                  <a:srgbClr val="00B050"/>
                </a:solidFill>
              </a:rPr>
              <a:t>Gamma</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7719" y="1484315"/>
            <a:ext cx="7193385" cy="2882972"/>
          </a:xfrm>
        </p:spPr>
      </p:pic>
      <p:sp>
        <p:nvSpPr>
          <p:cNvPr id="5" name="TextBox 4"/>
          <p:cNvSpPr txBox="1"/>
          <p:nvPr/>
        </p:nvSpPr>
        <p:spPr>
          <a:xfrm>
            <a:off x="2494665" y="4710476"/>
            <a:ext cx="7224521" cy="1538883"/>
          </a:xfrm>
          <a:prstGeom prst="rect">
            <a:avLst/>
          </a:prstGeom>
          <a:noFill/>
        </p:spPr>
        <p:txBody>
          <a:bodyPr wrap="square" rtlCol="0">
            <a:spAutoFit/>
          </a:bodyPr>
          <a:lstStyle/>
          <a:p>
            <a:pPr algn="just"/>
            <a:r>
              <a:rPr lang="pt-PT" sz="2600" i="1" dirty="0">
                <a:solidFill>
                  <a:schemeClr val="tx2"/>
                </a:solidFill>
              </a:rPr>
              <a:t>"Os melhores designers usarão muitos padrões de design que se encaixam e se entrelaçam para produzir um todo maior". - Erich Gamma.</a:t>
            </a:r>
            <a:endParaRPr lang="pt-BR" sz="2600" i="1" dirty="0">
              <a:solidFill>
                <a:schemeClr val="tx2"/>
              </a:solidFill>
            </a:endParaRPr>
          </a:p>
          <a:p>
            <a:pPr algn="ctr"/>
            <a:endParaRPr lang="pt-BR" sz="1600" dirty="0">
              <a:solidFill>
                <a:schemeClr val="tx2"/>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4</a:t>
            </a:fld>
            <a:endParaRPr lang="pt-BR"/>
          </a:p>
        </p:txBody>
      </p:sp>
      <p:sp>
        <p:nvSpPr>
          <p:cNvPr id="4" name="TextBox 3"/>
          <p:cNvSpPr txBox="1"/>
          <p:nvPr/>
        </p:nvSpPr>
        <p:spPr>
          <a:xfrm>
            <a:off x="9121868" y="6354248"/>
            <a:ext cx="566181" cy="369332"/>
          </a:xfrm>
          <a:prstGeom prst="rect">
            <a:avLst/>
          </a:prstGeom>
          <a:noFill/>
        </p:spPr>
        <p:txBody>
          <a:bodyPr wrap="none" rtlCol="0">
            <a:spAutoFit/>
          </a:bodyPr>
          <a:lstStyle/>
          <a:p>
            <a:r>
              <a:rPr lang="pt-BR" dirty="0">
                <a:solidFill>
                  <a:schemeClr val="tx2"/>
                </a:solidFill>
              </a:rPr>
              <a:t>Ana</a:t>
            </a:r>
          </a:p>
        </p:txBody>
      </p:sp>
    </p:spTree>
    <p:extLst>
      <p:ext uri="{BB962C8B-B14F-4D97-AF65-F5344CB8AC3E}">
        <p14:creationId xmlns:p14="http://schemas.microsoft.com/office/powerpoint/2010/main" val="274987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1089857" y="2403532"/>
            <a:ext cx="10009112" cy="3904164"/>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O teste é o processo de verificação da funcionalidade de um aplicativo para garantir que ele seja executado de acordo com os requisitos. É o teste de uma única entidade (classe ou método). O teste de unidade desempenha um papel crítico ao ajudar uma empresa de software a entregar produtos de qualidade aos seus clientes.</a:t>
            </a:r>
            <a:br>
              <a:rPr lang="pt-PT" sz="2600" dirty="0"/>
            </a:br>
            <a:br>
              <a:rPr lang="pt-PT" sz="2600" dirty="0"/>
            </a:br>
            <a:r>
              <a:rPr lang="pt-PT" sz="2600" dirty="0"/>
              <a:t>O teste de unidade pode ser feito de duas maneiras: testes </a:t>
            </a:r>
            <a:r>
              <a:rPr lang="pt-PT" sz="2600" dirty="0">
                <a:solidFill>
                  <a:srgbClr val="FF0000"/>
                </a:solidFill>
              </a:rPr>
              <a:t>manuais</a:t>
            </a:r>
            <a:r>
              <a:rPr lang="pt-PT" sz="2600" dirty="0"/>
              <a:t> e testes </a:t>
            </a:r>
            <a:r>
              <a:rPr lang="pt-PT" sz="2600" dirty="0">
                <a:solidFill>
                  <a:srgbClr val="00B050"/>
                </a:solidFill>
              </a:rPr>
              <a:t>automatizados</a:t>
            </a:r>
            <a:r>
              <a:rPr lang="pt-PT" sz="2600" dirty="0"/>
              <a:t>.</a:t>
            </a:r>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5</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1053852" y="404664"/>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VISÃO GERAL</a:t>
            </a:r>
            <a:endParaRPr lang="pt-BR" sz="5000" dirty="0"/>
          </a:p>
        </p:txBody>
      </p:sp>
    </p:spTree>
    <p:extLst>
      <p:ext uri="{BB962C8B-B14F-4D97-AF65-F5344CB8AC3E}">
        <p14:creationId xmlns:p14="http://schemas.microsoft.com/office/powerpoint/2010/main" val="307223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690330" y="2841063"/>
            <a:ext cx="5040561" cy="3456384"/>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Executando um caso de teste manualmente sem qualquer suporte de ferramenta. Neste caso é conhecido como teste manual.</a:t>
            </a:r>
          </a:p>
          <a:p>
            <a:pPr algn="just"/>
            <a:r>
              <a:rPr lang="pt-PT" sz="2600" dirty="0"/>
              <a:t>Não programável - Nenhuma programação pode ser feita para escrever testes sofisticados para buscar informações ocultas.</a:t>
            </a:r>
            <a:endParaRPr lang="pt-BR" sz="2600" dirty="0">
              <a:solidFill>
                <a:schemeClr val="tx2"/>
              </a:solidFill>
            </a:endParaRPr>
          </a:p>
          <a:p>
            <a:pPr algn="just"/>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6</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6979630" y="1776986"/>
            <a:ext cx="4284476" cy="71845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00B050"/>
                </a:solidFill>
              </a:rPr>
              <a:t>Automatizados</a:t>
            </a:r>
            <a:endParaRPr lang="pt-BR" sz="3000" dirty="0"/>
          </a:p>
        </p:txBody>
      </p:sp>
      <p:sp>
        <p:nvSpPr>
          <p:cNvPr id="7" name="Title 12">
            <a:extLst>
              <a:ext uri="{FF2B5EF4-FFF2-40B4-BE49-F238E27FC236}">
                <a16:creationId xmlns:a16="http://schemas.microsoft.com/office/drawing/2014/main" id="{C1D4F703-B7B7-4326-A9C3-EB6321BBB0C4}"/>
              </a:ext>
            </a:extLst>
          </p:cNvPr>
          <p:cNvSpPr txBox="1">
            <a:spLocks/>
          </p:cNvSpPr>
          <p:nvPr/>
        </p:nvSpPr>
        <p:spPr>
          <a:xfrm>
            <a:off x="1413892" y="1806043"/>
            <a:ext cx="3600400" cy="66588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FF0000"/>
                </a:solidFill>
              </a:rPr>
              <a:t>Manuais</a:t>
            </a:r>
            <a:endParaRPr lang="pt-BR" sz="3000" dirty="0"/>
          </a:p>
        </p:txBody>
      </p:sp>
      <p:sp>
        <p:nvSpPr>
          <p:cNvPr id="8" name="Text Placeholder 2">
            <a:extLst>
              <a:ext uri="{FF2B5EF4-FFF2-40B4-BE49-F238E27FC236}">
                <a16:creationId xmlns:a16="http://schemas.microsoft.com/office/drawing/2014/main" id="{1AC00B47-5834-4109-80F1-B858CFCB69C3}"/>
              </a:ext>
            </a:extLst>
          </p:cNvPr>
          <p:cNvSpPr txBox="1">
            <a:spLocks/>
          </p:cNvSpPr>
          <p:nvPr/>
        </p:nvSpPr>
        <p:spPr>
          <a:xfrm>
            <a:off x="6457935" y="2848302"/>
            <a:ext cx="5184577" cy="3238736"/>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Executar os casos de teste usando uma ferramenta de automação é conhecido como teste de automação.</a:t>
            </a:r>
          </a:p>
          <a:p>
            <a:pPr algn="just"/>
            <a:r>
              <a:rPr lang="pt-PT" dirty="0"/>
              <a:t>Programável - Testers podem programar testes sofisticados para evidenciar informações ocultas.</a:t>
            </a:r>
            <a:endParaRPr lang="pt-BR" dirty="0">
              <a:solidFill>
                <a:schemeClr val="tx2"/>
              </a:solidFill>
            </a:endParaRPr>
          </a:p>
          <a:p>
            <a:pPr algn="just"/>
            <a:endParaRPr lang="pt-BR" sz="2600" dirty="0">
              <a:solidFill>
                <a:schemeClr val="tx2"/>
              </a:solidFill>
            </a:endParaRPr>
          </a:p>
        </p:txBody>
      </p:sp>
      <p:sp>
        <p:nvSpPr>
          <p:cNvPr id="10" name="Title 12">
            <a:extLst>
              <a:ext uri="{FF2B5EF4-FFF2-40B4-BE49-F238E27FC236}">
                <a16:creationId xmlns:a16="http://schemas.microsoft.com/office/drawing/2014/main" id="{9E727238-DA24-4039-9DBA-3825A506F3A2}"/>
              </a:ext>
            </a:extLst>
          </p:cNvPr>
          <p:cNvSpPr txBox="1">
            <a:spLocks/>
          </p:cNvSpPr>
          <p:nvPr/>
        </p:nvSpPr>
        <p:spPr>
          <a:xfrm>
            <a:off x="1017848" y="230830"/>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COMPARAÇÃO</a:t>
            </a:r>
            <a:endParaRPr lang="pt-BR" sz="5000" dirty="0"/>
          </a:p>
        </p:txBody>
      </p:sp>
    </p:spTree>
    <p:extLst>
      <p:ext uri="{BB962C8B-B14F-4D97-AF65-F5344CB8AC3E}">
        <p14:creationId xmlns:p14="http://schemas.microsoft.com/office/powerpoint/2010/main" val="389041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621804" y="3068960"/>
            <a:ext cx="5120579" cy="3168352"/>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Demorado e tedioso - Uma vez que os casos de teste são executados por recursos humanos, é muito lento e tedioso.</a:t>
            </a:r>
          </a:p>
          <a:p>
            <a:pPr algn="just"/>
            <a:r>
              <a:rPr lang="pt-PT" sz="2600" dirty="0"/>
              <a:t>Menos confiável: o teste manual é menos confiável, pois deve ter em conta erros humanos.</a:t>
            </a:r>
            <a:endParaRPr lang="pt-BR" sz="2600" dirty="0">
              <a:solidFill>
                <a:schemeClr val="tx2"/>
              </a:solidFill>
            </a:endParaRPr>
          </a:p>
          <a:p>
            <a:pPr algn="just"/>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7</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6979630" y="1816085"/>
            <a:ext cx="4284476" cy="71845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00B050"/>
                </a:solidFill>
              </a:rPr>
              <a:t>Automatizados</a:t>
            </a:r>
            <a:endParaRPr lang="pt-BR" sz="3000" dirty="0"/>
          </a:p>
        </p:txBody>
      </p:sp>
      <p:sp>
        <p:nvSpPr>
          <p:cNvPr id="7" name="Title 12">
            <a:extLst>
              <a:ext uri="{FF2B5EF4-FFF2-40B4-BE49-F238E27FC236}">
                <a16:creationId xmlns:a16="http://schemas.microsoft.com/office/drawing/2014/main" id="{C1D4F703-B7B7-4326-A9C3-EB6321BBB0C4}"/>
              </a:ext>
            </a:extLst>
          </p:cNvPr>
          <p:cNvSpPr txBox="1">
            <a:spLocks/>
          </p:cNvSpPr>
          <p:nvPr/>
        </p:nvSpPr>
        <p:spPr>
          <a:xfrm>
            <a:off x="1458523" y="1844824"/>
            <a:ext cx="3600400" cy="66588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FF0000"/>
                </a:solidFill>
              </a:rPr>
              <a:t>Manuais</a:t>
            </a:r>
            <a:endParaRPr lang="pt-BR" sz="3000" dirty="0"/>
          </a:p>
        </p:txBody>
      </p:sp>
      <p:sp>
        <p:nvSpPr>
          <p:cNvPr id="8" name="Text Placeholder 2">
            <a:extLst>
              <a:ext uri="{FF2B5EF4-FFF2-40B4-BE49-F238E27FC236}">
                <a16:creationId xmlns:a16="http://schemas.microsoft.com/office/drawing/2014/main" id="{1AC00B47-5834-4109-80F1-B858CFCB69C3}"/>
              </a:ext>
            </a:extLst>
          </p:cNvPr>
          <p:cNvSpPr txBox="1">
            <a:spLocks/>
          </p:cNvSpPr>
          <p:nvPr/>
        </p:nvSpPr>
        <p:spPr>
          <a:xfrm>
            <a:off x="6446442" y="3068960"/>
            <a:ext cx="5120579" cy="3168352"/>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600" dirty="0"/>
              <a:t>Rápido - A automação executa casos de teste significativamente mais rápidos do que os recursos humanos.</a:t>
            </a:r>
          </a:p>
          <a:p>
            <a:pPr algn="just"/>
            <a:r>
              <a:rPr lang="pt-PT" sz="2600" dirty="0"/>
              <a:t>Mais confiável - Os testes de automação são precisos e confiáveis.</a:t>
            </a:r>
            <a:endParaRPr lang="pt-BR" sz="2600" dirty="0">
              <a:solidFill>
                <a:schemeClr val="tx2"/>
              </a:solidFill>
            </a:endParaRPr>
          </a:p>
          <a:p>
            <a:pPr algn="just"/>
            <a:endParaRPr lang="pt-BR" sz="2600" dirty="0">
              <a:solidFill>
                <a:schemeClr val="tx2"/>
              </a:solidFill>
            </a:endParaRPr>
          </a:p>
        </p:txBody>
      </p:sp>
      <p:sp>
        <p:nvSpPr>
          <p:cNvPr id="10" name="Title 12">
            <a:extLst>
              <a:ext uri="{FF2B5EF4-FFF2-40B4-BE49-F238E27FC236}">
                <a16:creationId xmlns:a16="http://schemas.microsoft.com/office/drawing/2014/main" id="{9E727238-DA24-4039-9DBA-3825A506F3A2}"/>
              </a:ext>
            </a:extLst>
          </p:cNvPr>
          <p:cNvSpPr txBox="1">
            <a:spLocks/>
          </p:cNvSpPr>
          <p:nvPr/>
        </p:nvSpPr>
        <p:spPr>
          <a:xfrm>
            <a:off x="1017848" y="230830"/>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COMPARAÇÃO</a:t>
            </a:r>
            <a:endParaRPr lang="pt-BR" sz="5000" dirty="0"/>
          </a:p>
        </p:txBody>
      </p:sp>
    </p:spTree>
    <p:extLst>
      <p:ext uri="{BB962C8B-B14F-4D97-AF65-F5344CB8AC3E}">
        <p14:creationId xmlns:p14="http://schemas.microsoft.com/office/powerpoint/2010/main" val="369383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a:xfrm>
            <a:off x="621804" y="3068960"/>
            <a:ext cx="5112568" cy="3285288"/>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800" dirty="0"/>
              <a:t>Investimento enorme em recursos humanos - Como os casos de teste precisam ser executados manualmente, são necessários mais testadores nos testes manuais.</a:t>
            </a:r>
            <a:endParaRPr lang="pt-BR" sz="2600" dirty="0">
              <a:solidFill>
                <a:schemeClr val="tx2"/>
              </a:solidFill>
            </a:endParaRPr>
          </a:p>
        </p:txBody>
      </p:sp>
      <p:sp>
        <p:nvSpPr>
          <p:cNvPr id="4" name="Slide Number Placeholder 3"/>
          <p:cNvSpPr>
            <a:spLocks noGrp="1"/>
          </p:cNvSpPr>
          <p:nvPr>
            <p:ph type="sldNum" sz="quarter" idx="12"/>
          </p:nvPr>
        </p:nvSpPr>
        <p:spPr/>
        <p:txBody>
          <a:bodyPr/>
          <a:lstStyle/>
          <a:p>
            <a:fld id="{2A013F82-EE5E-44EE-A61D-E31C6657F26F}" type="slidenum">
              <a:rPr lang="pt-BR" smtClean="0"/>
              <a:t>8</a:t>
            </a:fld>
            <a:endParaRPr lang="pt-BR"/>
          </a:p>
        </p:txBody>
      </p:sp>
      <p:sp>
        <p:nvSpPr>
          <p:cNvPr id="9" name="TextBox 8"/>
          <p:cNvSpPr txBox="1"/>
          <p:nvPr/>
        </p:nvSpPr>
        <p:spPr>
          <a:xfrm>
            <a:off x="9121868" y="6354248"/>
            <a:ext cx="901529" cy="369332"/>
          </a:xfrm>
          <a:prstGeom prst="rect">
            <a:avLst/>
          </a:prstGeom>
          <a:noFill/>
        </p:spPr>
        <p:txBody>
          <a:bodyPr wrap="none" rtlCol="0">
            <a:spAutoFit/>
          </a:bodyPr>
          <a:lstStyle/>
          <a:p>
            <a:r>
              <a:rPr lang="pt-BR" dirty="0"/>
              <a:t>Robson</a:t>
            </a:r>
          </a:p>
        </p:txBody>
      </p:sp>
      <p:sp>
        <p:nvSpPr>
          <p:cNvPr id="6" name="Title 12"/>
          <p:cNvSpPr txBox="1">
            <a:spLocks/>
          </p:cNvSpPr>
          <p:nvPr/>
        </p:nvSpPr>
        <p:spPr>
          <a:xfrm>
            <a:off x="6979630" y="1816085"/>
            <a:ext cx="4284476" cy="71845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00B050"/>
                </a:solidFill>
              </a:rPr>
              <a:t>Automatizados</a:t>
            </a:r>
            <a:endParaRPr lang="pt-BR" sz="3000" dirty="0"/>
          </a:p>
        </p:txBody>
      </p:sp>
      <p:sp>
        <p:nvSpPr>
          <p:cNvPr id="7" name="Title 12">
            <a:extLst>
              <a:ext uri="{FF2B5EF4-FFF2-40B4-BE49-F238E27FC236}">
                <a16:creationId xmlns:a16="http://schemas.microsoft.com/office/drawing/2014/main" id="{C1D4F703-B7B7-4326-A9C3-EB6321BBB0C4}"/>
              </a:ext>
            </a:extLst>
          </p:cNvPr>
          <p:cNvSpPr txBox="1">
            <a:spLocks/>
          </p:cNvSpPr>
          <p:nvPr/>
        </p:nvSpPr>
        <p:spPr>
          <a:xfrm>
            <a:off x="1458523" y="1844824"/>
            <a:ext cx="3600400" cy="665886"/>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3000" b="1" i="1" dirty="0"/>
              <a:t>Testes </a:t>
            </a:r>
            <a:r>
              <a:rPr lang="pt-BR" sz="3200" b="1" i="1" dirty="0">
                <a:solidFill>
                  <a:srgbClr val="FF0000"/>
                </a:solidFill>
              </a:rPr>
              <a:t>Manuais</a:t>
            </a:r>
            <a:endParaRPr lang="pt-BR" sz="3000" dirty="0"/>
          </a:p>
        </p:txBody>
      </p:sp>
      <p:sp>
        <p:nvSpPr>
          <p:cNvPr id="8" name="Text Placeholder 2">
            <a:extLst>
              <a:ext uri="{FF2B5EF4-FFF2-40B4-BE49-F238E27FC236}">
                <a16:creationId xmlns:a16="http://schemas.microsoft.com/office/drawing/2014/main" id="{1AC00B47-5834-4109-80F1-B858CFCB69C3}"/>
              </a:ext>
            </a:extLst>
          </p:cNvPr>
          <p:cNvSpPr txBox="1">
            <a:spLocks/>
          </p:cNvSpPr>
          <p:nvPr/>
        </p:nvSpPr>
        <p:spPr>
          <a:xfrm>
            <a:off x="6454455" y="3068960"/>
            <a:ext cx="5112566" cy="2871829"/>
          </a:xfrm>
          <a:prstGeom prst="rect">
            <a:avLst/>
          </a:prstGeom>
        </p:spPr>
        <p:txBody>
          <a:bodyPr>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pt-PT" sz="2800" dirty="0"/>
              <a:t>Menos investimento em recursos humanos - Os casos de teste são executados usando ferramentas de automação, de modo que são necessários menos número de testadores nos testes de automação.</a:t>
            </a:r>
            <a:endParaRPr lang="pt-BR" sz="2600" dirty="0">
              <a:solidFill>
                <a:schemeClr val="tx2"/>
              </a:solidFill>
            </a:endParaRPr>
          </a:p>
        </p:txBody>
      </p:sp>
      <p:sp>
        <p:nvSpPr>
          <p:cNvPr id="10" name="Title 12">
            <a:extLst>
              <a:ext uri="{FF2B5EF4-FFF2-40B4-BE49-F238E27FC236}">
                <a16:creationId xmlns:a16="http://schemas.microsoft.com/office/drawing/2014/main" id="{9E727238-DA24-4039-9DBA-3825A506F3A2}"/>
              </a:ext>
            </a:extLst>
          </p:cNvPr>
          <p:cNvSpPr txBox="1">
            <a:spLocks/>
          </p:cNvSpPr>
          <p:nvPr/>
        </p:nvSpPr>
        <p:spPr>
          <a:xfrm>
            <a:off x="1017848" y="230830"/>
            <a:ext cx="10153128" cy="1200535"/>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pPr algn="ctr"/>
            <a:r>
              <a:rPr lang="pt-BR" sz="5000" b="1" i="1" dirty="0"/>
              <a:t>COMPARAÇÃO</a:t>
            </a:r>
            <a:endParaRPr lang="pt-BR" sz="5000" dirty="0"/>
          </a:p>
        </p:txBody>
      </p:sp>
    </p:spTree>
    <p:extLst>
      <p:ext uri="{BB962C8B-B14F-4D97-AF65-F5344CB8AC3E}">
        <p14:creationId xmlns:p14="http://schemas.microsoft.com/office/powerpoint/2010/main" val="68855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486774" y="372784"/>
            <a:ext cx="7185681" cy="779139"/>
          </a:xfrm>
        </p:spPr>
        <p:txBody>
          <a:bodyPr/>
          <a:lstStyle/>
          <a:p>
            <a:r>
              <a:rPr lang="pt-BR" i="1" dirty="0">
                <a:solidFill>
                  <a:srgbClr val="00B050"/>
                </a:solidFill>
              </a:rPr>
              <a:t>Kent </a:t>
            </a:r>
            <a:r>
              <a:rPr lang="pt-BR" i="1" dirty="0">
                <a:solidFill>
                  <a:srgbClr val="FF0000"/>
                </a:solidFill>
              </a:rPr>
              <a:t>Beck</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6369" y="1519288"/>
            <a:ext cx="7156086" cy="2880320"/>
          </a:xfrm>
        </p:spPr>
      </p:pic>
      <p:sp>
        <p:nvSpPr>
          <p:cNvPr id="5" name="TextBox 4"/>
          <p:cNvSpPr txBox="1"/>
          <p:nvPr/>
        </p:nvSpPr>
        <p:spPr>
          <a:xfrm>
            <a:off x="2486773" y="4766973"/>
            <a:ext cx="7185682" cy="892552"/>
          </a:xfrm>
          <a:prstGeom prst="rect">
            <a:avLst/>
          </a:prstGeom>
          <a:noFill/>
        </p:spPr>
        <p:txBody>
          <a:bodyPr wrap="square" rtlCol="0">
            <a:spAutoFit/>
          </a:bodyPr>
          <a:lstStyle/>
          <a:p>
            <a:pPr algn="ctr"/>
            <a:r>
              <a:rPr lang="pt-PT" sz="2600" i="1" dirty="0">
                <a:solidFill>
                  <a:schemeClr val="tx2"/>
                </a:solidFill>
              </a:rPr>
              <a:t>"Eu não sou um grande programador, sou apenas um bom programador com ótimos hábitos". - Kent Beck</a:t>
            </a:r>
            <a:endParaRPr lang="pt-BR" sz="2600" i="1" dirty="0">
              <a:solidFill>
                <a:schemeClr val="tx2"/>
              </a:solidFill>
            </a:endParaRPr>
          </a:p>
        </p:txBody>
      </p:sp>
      <p:sp>
        <p:nvSpPr>
          <p:cNvPr id="2" name="Slide Number Placeholder 1"/>
          <p:cNvSpPr>
            <a:spLocks noGrp="1"/>
          </p:cNvSpPr>
          <p:nvPr>
            <p:ph type="sldNum" sz="quarter" idx="12"/>
          </p:nvPr>
        </p:nvSpPr>
        <p:spPr/>
        <p:txBody>
          <a:bodyPr/>
          <a:lstStyle/>
          <a:p>
            <a:fld id="{2A013F82-EE5E-44EE-A61D-E31C6657F26F}" type="slidenum">
              <a:rPr lang="pt-BR" smtClean="0"/>
              <a:t>9</a:t>
            </a:fld>
            <a:endParaRPr lang="pt-BR"/>
          </a:p>
        </p:txBody>
      </p:sp>
      <p:sp>
        <p:nvSpPr>
          <p:cNvPr id="6" name="TextBox 5"/>
          <p:cNvSpPr txBox="1"/>
          <p:nvPr/>
        </p:nvSpPr>
        <p:spPr>
          <a:xfrm>
            <a:off x="9121868" y="6354248"/>
            <a:ext cx="901529" cy="369332"/>
          </a:xfrm>
          <a:prstGeom prst="rect">
            <a:avLst/>
          </a:prstGeom>
          <a:noFill/>
        </p:spPr>
        <p:txBody>
          <a:bodyPr wrap="none" rtlCol="0">
            <a:spAutoFit/>
          </a:bodyPr>
          <a:lstStyle/>
          <a:p>
            <a:r>
              <a:rPr lang="pt-BR" dirty="0">
                <a:solidFill>
                  <a:schemeClr val="tx2"/>
                </a:solidFill>
              </a:rPr>
              <a:t>Robson</a:t>
            </a:r>
          </a:p>
        </p:txBody>
      </p:sp>
    </p:spTree>
    <p:extLst>
      <p:ext uri="{BB962C8B-B14F-4D97-AF65-F5344CB8AC3E}">
        <p14:creationId xmlns:p14="http://schemas.microsoft.com/office/powerpoint/2010/main" val="373750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4873beb7-5857-4685-be1f-d57550cc96cc"/>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2427</TotalTime>
  <Words>1257</Words>
  <Application>Microsoft Office PowerPoint</Application>
  <PresentationFormat>Personalizar</PresentationFormat>
  <Paragraphs>164</Paragraphs>
  <Slides>36</Slides>
  <Notes>0</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36</vt:i4>
      </vt:variant>
    </vt:vector>
  </HeadingPairs>
  <TitlesOfParts>
    <vt:vector size="39" baseType="lpstr">
      <vt:lpstr>Arial</vt:lpstr>
      <vt:lpstr>Corbel</vt:lpstr>
      <vt:lpstr>Digital Blue Tunnel 16x9</vt:lpstr>
      <vt:lpstr>Open Source Framework </vt:lpstr>
      <vt:lpstr>Apresentação do PowerPoint</vt:lpstr>
      <vt:lpstr>Apresentação do PowerPoint</vt:lpstr>
      <vt:lpstr>Erich Gamma</vt:lpstr>
      <vt:lpstr>Apresentação do PowerPoint</vt:lpstr>
      <vt:lpstr>Apresentação do PowerPoint</vt:lpstr>
      <vt:lpstr>Apresentação do PowerPoint</vt:lpstr>
      <vt:lpstr>Apresentação do PowerPoint</vt:lpstr>
      <vt:lpstr>Kent Beck</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RULES</vt:lpstr>
      <vt:lpstr>CATEGORIES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Junit - Open Source Framework</dc:title>
  <dc:creator>Robson Sousa</dc:creator>
  <cp:lastModifiedBy>Robson Sousa</cp:lastModifiedBy>
  <cp:revision>588</cp:revision>
  <dcterms:created xsi:type="dcterms:W3CDTF">2016-11-24T00:05:54Z</dcterms:created>
  <dcterms:modified xsi:type="dcterms:W3CDTF">2017-11-19T16:23:40Z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